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1.png" ContentType="image/png"/>
  <Override PartName="/ppt/media/image2.png" ContentType="image/png"/>
  <Override PartName="/ppt/slides/slide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3.wmf" ContentType="image/x-wmf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4.wmf" ContentType="image/x-wmf"/>
  <Override PartName="/ppt/slides/slide15.xml" ContentType="application/vnd.openxmlformats-officedocument.presentationml.slide+xml"/>
  <Override PartName="/ppt/slideLayouts/slideLayout5.xml" ContentType="application/vnd.openxmlformats-officedocument.presentationml.slideLayout+xml"/>
  <Override PartName="/ppt/media/image5.wmf" ContentType="image/x-wmf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3"/>
  </p:sldMasterIdLst>
  <p:notesMasterIdLst>
    <p:notesMasterId r:id="rId4"/>
  </p:notesMasterIdLst>
  <p:sldIdLst>
    <p:sldId id="256" r:id="rId5"/>
    <p:sldId id="317" r:id="rId7"/>
    <p:sldId id="274" r:id="rId9"/>
    <p:sldId id="307" r:id="rId11"/>
    <p:sldId id="309" r:id="rId12"/>
    <p:sldId id="310" r:id="rId13"/>
    <p:sldId id="275" r:id="rId14"/>
    <p:sldId id="305" r:id="rId17"/>
    <p:sldId id="293" r:id="rId19"/>
    <p:sldId id="294" r:id="rId20"/>
    <p:sldId id="279" r:id="rId21"/>
    <p:sldId id="311" r:id="rId22"/>
    <p:sldId id="312" r:id="rId24"/>
    <p:sldId id="315" r:id="rId25"/>
    <p:sldId id="316" r:id="rId27"/>
    <p:sldId id="313" r:id="rId30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Master" Target="/ppt/slideMasters/slideMaster2.xml" /><Relationship Id="rId4" Type="http://schemas.openxmlformats.org/officeDocument/2006/relationships/notesMaster" Target="/ppt/notesMasters/notesMaster1.xml" /><Relationship Id="rId5" Type="http://schemas.openxmlformats.org/officeDocument/2006/relationships/slide" Target="/ppt/slides/slide1.xml" /><Relationship Id="rId7" Type="http://schemas.openxmlformats.org/officeDocument/2006/relationships/slide" Target="/ppt/slides/slide2.xml" /><Relationship Id="rId9" Type="http://schemas.openxmlformats.org/officeDocument/2006/relationships/slide" Target="/ppt/slides/slide3.xml" /><Relationship Id="rId11" Type="http://schemas.openxmlformats.org/officeDocument/2006/relationships/slide" Target="/ppt/slides/slide4.xml" /><Relationship Id="rId12" Type="http://schemas.openxmlformats.org/officeDocument/2006/relationships/slide" Target="/ppt/slides/slide5.xml" /><Relationship Id="rId13" Type="http://schemas.openxmlformats.org/officeDocument/2006/relationships/slide" Target="/ppt/slides/slide6.xml" /><Relationship Id="rId14" Type="http://schemas.openxmlformats.org/officeDocument/2006/relationships/slide" Target="/ppt/slides/slide7.xml" /><Relationship Id="rId17" Type="http://schemas.openxmlformats.org/officeDocument/2006/relationships/slide" Target="/ppt/slides/slide8.xml" /><Relationship Id="rId19" Type="http://schemas.openxmlformats.org/officeDocument/2006/relationships/slide" Target="/ppt/slides/slide9.xml" /><Relationship Id="rId20" Type="http://schemas.openxmlformats.org/officeDocument/2006/relationships/slide" Target="/ppt/slides/slide10.xml" /><Relationship Id="rId21" Type="http://schemas.openxmlformats.org/officeDocument/2006/relationships/slide" Target="/ppt/slides/slide11.xml" /><Relationship Id="rId22" Type="http://schemas.openxmlformats.org/officeDocument/2006/relationships/slide" Target="/ppt/slides/slide12.xml" /><Relationship Id="rId24" Type="http://schemas.openxmlformats.org/officeDocument/2006/relationships/slide" Target="/ppt/slides/slide13.xml" /><Relationship Id="rId25" Type="http://schemas.openxmlformats.org/officeDocument/2006/relationships/slide" Target="/ppt/slides/slide14.xml" /><Relationship Id="rId27" Type="http://schemas.openxmlformats.org/officeDocument/2006/relationships/slide" Target="/ppt/slides/slide15.xml" /><Relationship Id="rId30" Type="http://schemas.openxmlformats.org/officeDocument/2006/relationships/slide" Target="/ppt/slides/slide16.xml" /><Relationship Id="rId31" Type="http://schemas.openxmlformats.org/officeDocument/2006/relationships/theme" Target="/ppt/theme/theme1.xml" /><Relationship Id="rId32" Type="http://schemas.openxmlformats.org/officeDocument/2006/relationships/theme" Target="/ppt/theme/theme2.xml" /><Relationship Id="rId33" Type="http://schemas.openxmlformats.org/officeDocument/2006/relationships/theme" Target="/ppt/theme/theme3.xml" /></Relationships>
</file>

<file path=ppt/notesMasters/_rels/notesMaster1.xml.rels>&#65279;<?xml version="1.0" encoding="utf-8"?><Relationships xmlns="http://schemas.openxmlformats.org/package/2006/relationships"><Relationship Id="rId33" Type="http://schemas.openxmlformats.org/officeDocument/2006/relationships/theme" Target="/ppt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Arial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Arial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Arial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Arial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9pPr>
  </p:notesStyle>
</p:notesMaster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7170D9-6952-4088-9667-E6A0612CA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Relationship Id="rId8" Type="http://schemas.openxmlformats.org/officeDocument/2006/relationships/slideLayout" Target="/ppt/slideLayouts/slideLayout2.xml" /><Relationship Id="rId10" Type="http://schemas.openxmlformats.org/officeDocument/2006/relationships/slideLayout" Target="/ppt/slideLayouts/slideLayout3.xml" /><Relationship Id="rId28" Type="http://schemas.openxmlformats.org/officeDocument/2006/relationships/slideLayout" Target="/ppt/slideLayouts/slideLayout5.xml" /><Relationship Id="rId31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18" Type="http://schemas.openxmlformats.org/officeDocument/2006/relationships/slideLayout" Target="/ppt/slideLayouts/slideLayout4.xml" /><Relationship Id="rId32" Type="http://schemas.openxmlformats.org/officeDocument/2006/relationships/theme" Target="/ppt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6"/>
    <p:sldLayoutId r:id="rId8"/>
    <p:sldLayoutId r:id="rId10"/>
    <p:sldLayoutId r:id="rId28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>
                <a:latin typeface="Times New Roman"/>
              </a:defRPr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>
                <a:latin typeface="Times New Roman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18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1pPr>
      <a:lvl2pPr marL="742950" indent="-285750" rtl="0">
        <a:spcBef>
          <a:spcPct val="20000"/>
        </a:spcBef>
        <a:buFont typeface="Times New Roman"/>
        <a:buChar char="–"/>
        <a:defRPr lang="en-US" sz="2800">
          <a:solidFill>
            <a:srgbClr val="000000"/>
          </a:solidFill>
          <a:latin typeface="Times New Roman"/>
        </a:defRPr>
      </a:lvl2pPr>
      <a:lvl3pPr marL="1143000" indent="-228600" rtl="0">
        <a:spcBef>
          <a:spcPct val="20000"/>
        </a:spcBef>
        <a:buFont typeface="Times New Roman"/>
        <a:buChar char="•"/>
        <a:defRPr lang="en-US" sz="2400">
          <a:solidFill>
            <a:srgbClr val="000000"/>
          </a:solidFill>
          <a:latin typeface="Times New Roman"/>
        </a:defRPr>
      </a:lvl3pPr>
      <a:lvl4pPr marL="1600200" indent="-228600" rtl="0">
        <a:spcBef>
          <a:spcPct val="20000"/>
        </a:spcBef>
        <a:buFont typeface="Times New Roman"/>
        <a:buChar char="–"/>
        <a:defRPr lang="en-US" sz="2000">
          <a:solidFill>
            <a:srgbClr val="000000"/>
          </a:solidFill>
          <a:latin typeface="Times New Roman"/>
        </a:defRPr>
      </a:lvl4pPr>
      <a:lvl5pPr marL="2057400" indent="-228600" rtl="0">
        <a:spcBef>
          <a:spcPct val="20000"/>
        </a:spcBef>
        <a:buFont typeface="Times New Roman"/>
        <a:buChar char="»"/>
        <a:defRPr lang="en-US" sz="2000">
          <a:solidFill>
            <a:srgbClr val="000000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10" Type="http://schemas.openxmlformats.org/officeDocument/2006/relationships/slideLayout" Target="/ppt/slideLayouts/slideLayout3.xml" /></Relationships>
</file>

<file path=ppt/slides/_rels/slide11.xml.rels>&#65279;<?xml version="1.0" encoding="utf-8"?><Relationships xmlns="http://schemas.openxmlformats.org/package/2006/relationships"><Relationship Id="rId10" Type="http://schemas.openxmlformats.org/officeDocument/2006/relationships/slideLayout" Target="/ppt/slideLayouts/slideLayout3.xml" /></Relationships>
</file>

<file path=ppt/slides/_rels/slide12.xml.rels>&#65279;<?xml version="1.0" encoding="utf-8"?><Relationships xmlns="http://schemas.openxmlformats.org/package/2006/relationships"><Relationship Id="rId23" Type="http://schemas.openxmlformats.org/officeDocument/2006/relationships/image" Target="/ppt/media/image3.wmf" /><Relationship Id="rId10" Type="http://schemas.openxmlformats.org/officeDocument/2006/relationships/slideLayout" Target="/ppt/slideLayouts/slideLayout3.xml" /></Relationships>
</file>

<file path=ppt/slides/_rels/slide13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14.xml.rels>&#65279;<?xml version="1.0" encoding="utf-8"?><Relationships xmlns="http://schemas.openxmlformats.org/package/2006/relationships"><Relationship Id="rId26" Type="http://schemas.openxmlformats.org/officeDocument/2006/relationships/image" Target="/ppt/media/image4.wmf" /><Relationship Id="rId10" Type="http://schemas.openxmlformats.org/officeDocument/2006/relationships/slideLayout" Target="/ppt/slideLayouts/slideLayout3.xml" /></Relationships>
</file>

<file path=ppt/slides/_rels/slide15.xml.rels>&#65279;<?xml version="1.0" encoding="utf-8"?><Relationships xmlns="http://schemas.openxmlformats.org/package/2006/relationships"><Relationship Id="rId29" Type="http://schemas.openxmlformats.org/officeDocument/2006/relationships/image" Target="/ppt/media/image5.wmf" /><Relationship Id="rId28" Type="http://schemas.openxmlformats.org/officeDocument/2006/relationships/slideLayout" Target="/ppt/slideLayouts/slideLayout5.xml" /></Relationships>
</file>

<file path=ppt/slides/_rels/slide16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2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0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10" Type="http://schemas.openxmlformats.org/officeDocument/2006/relationships/slideLayout" Target="/ppt/slideLayouts/slideLayout3.xml" /></Relationships>
</file>

<file path=ppt/slides/_rels/slide5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6.xml.rels>&#65279;<?xml version="1.0" encoding="utf-8"?><Relationships xmlns="http://schemas.openxmlformats.org/package/2006/relationships"><Relationship Id="rId8" Type="http://schemas.openxmlformats.org/officeDocument/2006/relationships/slideLayout" Target="/ppt/slideLayouts/slideLayout2.xml" /></Relationships>
</file>

<file path=ppt/slides/_rels/slide7.xml.rels>&#65279;<?xml version="1.0" encoding="utf-8"?><Relationships xmlns="http://schemas.openxmlformats.org/package/2006/relationships"><Relationship Id="rId15" Type="http://schemas.openxmlformats.org/officeDocument/2006/relationships/image" Target="/ppt/media/image1.png" /><Relationship Id="rId16" Type="http://schemas.openxmlformats.org/officeDocument/2006/relationships/image" Target="/ppt/media/image2.png" /><Relationship Id="rId8" Type="http://schemas.openxmlformats.org/officeDocument/2006/relationships/slideLayout" Target="/ppt/slideLayouts/slideLayout2.xml" /></Relationships>
</file>

<file path=ppt/slides/_rels/slide8.xml.rels>&#65279;<?xml version="1.0" encoding="utf-8"?><Relationships xmlns="http://schemas.openxmlformats.org/package/2006/relationships"><Relationship Id="rId18" Type="http://schemas.openxmlformats.org/officeDocument/2006/relationships/slideLayout" Target="/ppt/slideLayouts/slideLayout4.xml" /></Relationships>
</file>

<file path=ppt/slides/_rels/slide9.xml.rels>&#65279;<?xml version="1.0" encoding="utf-8"?><Relationships xmlns="http://schemas.openxmlformats.org/package/2006/relationships"><Relationship Id="rId10" Type="http://schemas.openxmlformats.org/officeDocument/2006/relationships/slideLayout" Target="/ppt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1989137"/>
            <a:ext cx="8229600" cy="1655762"/>
          </a:xfrm>
          <a:gradFill rotWithShape="1">
            <a:gsLst>
              <a:gs pos="0">
                <a:srgbClr val="6600CC"/>
              </a:gs>
              <a:gs pos="100000">
                <a:srgbClr val="CC00CC"/>
              </a:gs>
            </a:gsLst>
            <a:lin ang="5400000" scaled="1"/>
          </a:gradFill>
          <a:ln>
            <a:solidFill>
              <a:srgbClr val="CC99FF"/>
            </a:solidFill>
          </a:ln>
          <a:effectLst>
            <a:outerShdw dist="53975" dir="2700000" algn="ctr">
              <a:srgbClr val="9999FF"/>
            </a:outerShdw>
          </a:effec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18432" kern="10">
                <a:ln>
                  <a:solidFill>
                    <a:srgbClr val="CC99FF"/>
                  </a:solidFill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975" dir="2700000" algn="ctr">
                    <a:srgbClr val="9999FF"/>
                  </a:outerShdw>
                </a:effectLst>
                <a:latin typeface="华文行楷"/>
              </a:rPr>
              <a:t>24.2.2 直线与圆的位置关系(3)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566737"/>
            <a:ext cx="4572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三角形内心的性质</a:t>
            </a:r>
            <a:r>
              <a:rPr lang="en-US" sz="2400" b="1">
                <a:solidFill>
                  <a:srgbClr val="0000CC"/>
                </a:solidFill>
                <a:latin typeface="Times New Roman"/>
              </a:rPr>
              <a:t>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1287462"/>
            <a:ext cx="5651500" cy="22860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1、三角形的内心到三角形各边的距离相等；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2、三角形的内心在三角形的 角平分线上；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4221162"/>
            <a:ext cx="6372225" cy="22860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   1、三角形的外心到三角形各个         顶点的距离相等；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   2、三角形的外心在三角形三边  的垂直平分线上；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3641725"/>
            <a:ext cx="43434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CC"/>
                </a:solidFill>
                <a:latin typeface="Times New Roman"/>
              </a:rPr>
              <a:t>   </a:t>
            </a:r>
            <a:r>
              <a:rPr lang="en-US" sz="3200" b="1">
                <a:solidFill>
                  <a:srgbClr val="0000CC"/>
                </a:solidFill>
                <a:latin typeface="Times New Roman"/>
              </a:rPr>
              <a:t>三角形外心的性质</a:t>
            </a:r>
            <a:r>
              <a:rPr lang="en-US" sz="2400" b="1">
                <a:solidFill>
                  <a:srgbClr val="0000CC"/>
                </a:solidFill>
                <a:latin typeface="Times New Roman"/>
              </a:rPr>
              <a:t>：</a:t>
            </a:r>
            <a:endParaRPr/>
          </a:p>
        </p:txBody>
      </p:sp>
      <p:sp>
        <p:nvSpPr>
          <p:cNvPr id="6" name=""/>
          <p:cNvSpPr/>
          <p:nvPr/>
        </p:nvSpPr>
        <p:spPr>
          <a:xfrm flipV="1">
            <a:off x="6019800" y="1889125"/>
            <a:ext cx="990600" cy="5334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7" name=""/>
          <p:cNvGrpSpPr/>
          <p:nvPr/>
        </p:nvGrpSpPr>
        <p:grpSpPr>
          <a:xfrm>
            <a:off x="5715000" y="822325"/>
            <a:ext cx="3429000" cy="1814512"/>
            <a:chOff x="2880" y="528"/>
            <a:chExt cx="2160" cy="1143"/>
          </a:xfrm>
        </p:grpSpPr>
        <p:sp>
          <p:nvSpPr>
            <p:cNvPr id="8" name=""/>
            <p:cNvSpPr/>
            <p:nvPr/>
          </p:nvSpPr>
          <p:spPr>
            <a:xfrm>
              <a:off x="3600" y="518"/>
              <a:ext cx="2160" cy="114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4704" y="1344"/>
              <a:ext cx="336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000000"/>
                  </a:solidFill>
                  <a:latin typeface="Times New Roman"/>
                </a:rPr>
                <a:t>C</a:t>
              </a:r>
              <a:endParaRPr/>
            </a:p>
          </p:txBody>
        </p:sp>
        <p:grpSp>
          <p:nvGrpSpPr>
            <p:cNvPr id="10" name=""/>
            <p:cNvGrpSpPr/>
            <p:nvPr/>
          </p:nvGrpSpPr>
          <p:grpSpPr>
            <a:xfrm>
              <a:off x="2880" y="528"/>
              <a:ext cx="1872" cy="1143"/>
              <a:chOff x="2880" y="528"/>
              <a:chExt cx="1872" cy="1143"/>
            </a:xfrm>
          </p:grpSpPr>
          <p:sp>
            <p:nvSpPr>
              <p:cNvPr id="11" name=""/>
              <p:cNvSpPr/>
              <p:nvPr/>
            </p:nvSpPr>
            <p:spPr>
              <a:xfrm>
                <a:off x="2880" y="528"/>
                <a:ext cx="1872" cy="1143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3456" y="528"/>
                <a:ext cx="336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800" b="1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2880" y="1344"/>
                <a:ext cx="336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800">
                    <a:solidFill>
                      <a:srgbClr val="000000"/>
                    </a:solidFill>
                    <a:latin typeface="Times New Roman"/>
                  </a:rPr>
                  <a:t>B</a:t>
                </a:r>
                <a:endParaRPr/>
              </a:p>
            </p:txBody>
          </p:sp>
          <p:grpSp>
            <p:nvGrpSpPr>
              <p:cNvPr id="14" name=""/>
              <p:cNvGrpSpPr/>
              <p:nvPr/>
            </p:nvGrpSpPr>
            <p:grpSpPr>
              <a:xfrm>
                <a:off x="3072" y="816"/>
                <a:ext cx="1680" cy="720"/>
                <a:chOff x="3888" y="528"/>
                <a:chExt cx="1680" cy="720"/>
              </a:xfrm>
            </p:grpSpPr>
            <p:sp>
              <p:nvSpPr>
                <p:cNvPr id="15" name=""/>
                <p:cNvSpPr/>
                <p:nvPr/>
              </p:nvSpPr>
              <p:spPr>
                <a:xfrm>
                  <a:off x="3072" y="816"/>
                  <a:ext cx="1680" cy="720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6" name=""/>
                <p:cNvSpPr/>
                <p:nvPr/>
              </p:nvSpPr>
              <p:spPr>
                <a:xfrm>
                  <a:off x="4416" y="720"/>
                  <a:ext cx="336" cy="28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/>
                    </a:rPr>
                    <a:t>．</a:t>
                  </a:r>
                  <a:endParaRPr/>
                </a:p>
              </p:txBody>
            </p:sp>
            <p:grpSp>
              <p:nvGrpSpPr>
                <p:cNvPr id="17" name=""/>
                <p:cNvGrpSpPr/>
                <p:nvPr/>
              </p:nvGrpSpPr>
              <p:grpSpPr>
                <a:xfrm>
                  <a:off x="3888" y="528"/>
                  <a:ext cx="1680" cy="720"/>
                  <a:chOff x="3072" y="768"/>
                  <a:chExt cx="1680" cy="720"/>
                </a:xfrm>
              </p:grpSpPr>
              <p:sp>
                <p:nvSpPr>
                  <p:cNvPr id="18" name=""/>
                  <p:cNvSpPr/>
                  <p:nvPr/>
                </p:nvSpPr>
                <p:spPr>
                  <a:xfrm>
                    <a:off x="3888" y="528"/>
                    <a:ext cx="1680" cy="720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19" name=""/>
                  <p:cNvSpPr/>
                  <p:nvPr/>
                </p:nvSpPr>
                <p:spPr>
                  <a:xfrm flipH="1">
                    <a:off x="3072" y="768"/>
                    <a:ext cx="576" cy="720"/>
                  </a:xfrm>
                  <a:prstGeom prst="line">
                    <a:avLst/>
                  </a:prstGeom>
                  <a:ln w="381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0" name=""/>
                  <p:cNvSpPr/>
                  <p:nvPr/>
                </p:nvSpPr>
                <p:spPr>
                  <a:xfrm>
                    <a:off x="3408" y="876"/>
                    <a:ext cx="612" cy="612"/>
                  </a:xfrm>
                  <a:prstGeom prst="ellipse">
                    <a:avLst/>
                  </a:prstGeom>
                  <a:ln w="38100"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1" name=""/>
                  <p:cNvSpPr/>
                  <p:nvPr/>
                </p:nvSpPr>
                <p:spPr>
                  <a:xfrm>
                    <a:off x="3072" y="1488"/>
                    <a:ext cx="1680" cy="0"/>
                  </a:xfrm>
                  <a:prstGeom prst="line">
                    <a:avLst/>
                  </a:prstGeom>
                  <a:ln w="381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2" name=""/>
                  <p:cNvSpPr/>
                  <p:nvPr/>
                </p:nvSpPr>
                <p:spPr>
                  <a:xfrm>
                    <a:off x="3648" y="768"/>
                    <a:ext cx="1104" cy="720"/>
                  </a:xfrm>
                  <a:prstGeom prst="line">
                    <a:avLst/>
                  </a:prstGeom>
                  <a:ln w="381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3" name=""/>
                  <p:cNvSpPr/>
                  <p:nvPr/>
                </p:nvSpPr>
                <p:spPr>
                  <a:xfrm>
                    <a:off x="3552" y="864"/>
                    <a:ext cx="384" cy="327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800" b="1">
                        <a:solidFill>
                          <a:srgbClr val="000000"/>
                        </a:solidFill>
                        <a:latin typeface="Times New Roman"/>
                      </a:rPr>
                      <a:t>I</a:t>
                    </a:r>
                    <a:endParaRPr/>
                  </a:p>
                </p:txBody>
              </p:sp>
            </p:grpSp>
          </p:grpSp>
        </p:grpSp>
      </p:grpSp>
      <p:grpSp>
        <p:nvGrpSpPr>
          <p:cNvPr id="24" name=""/>
          <p:cNvGrpSpPr/>
          <p:nvPr/>
        </p:nvGrpSpPr>
        <p:grpSpPr>
          <a:xfrm>
            <a:off x="6394450" y="3600450"/>
            <a:ext cx="2209800" cy="2133600"/>
            <a:chOff x="3264" y="1680"/>
            <a:chExt cx="1392" cy="1344"/>
          </a:xfrm>
        </p:grpSpPr>
        <p:sp>
          <p:nvSpPr>
            <p:cNvPr id="25" name=""/>
            <p:cNvSpPr/>
            <p:nvPr/>
          </p:nvSpPr>
          <p:spPr>
            <a:xfrm>
              <a:off x="4028" y="2268"/>
              <a:ext cx="1392" cy="134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26" name=""/>
            <p:cNvGrpSpPr/>
            <p:nvPr/>
          </p:nvGrpSpPr>
          <p:grpSpPr>
            <a:xfrm>
              <a:off x="3264" y="1680"/>
              <a:ext cx="1392" cy="1344"/>
              <a:chOff x="4080" y="1728"/>
              <a:chExt cx="1392" cy="1344"/>
            </a:xfrm>
          </p:grpSpPr>
          <p:sp>
            <p:nvSpPr>
              <p:cNvPr id="27" name=""/>
              <p:cNvSpPr/>
              <p:nvPr/>
            </p:nvSpPr>
            <p:spPr>
              <a:xfrm>
                <a:off x="3264" y="1680"/>
                <a:ext cx="1392" cy="134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4704" y="1728"/>
                <a:ext cx="288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D</a:t>
                </a:r>
                <a:endParaRPr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4080" y="2736"/>
                <a:ext cx="288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E</a:t>
                </a:r>
                <a:endParaRPr/>
              </a:p>
            </p:txBody>
          </p:sp>
          <p:grpSp>
            <p:nvGrpSpPr>
              <p:cNvPr id="30" name=""/>
              <p:cNvGrpSpPr/>
              <p:nvPr/>
            </p:nvGrpSpPr>
            <p:grpSpPr>
              <a:xfrm>
                <a:off x="4176" y="1968"/>
                <a:ext cx="1296" cy="1104"/>
                <a:chOff x="4176" y="1968"/>
                <a:chExt cx="1296" cy="1104"/>
              </a:xfrm>
            </p:grpSpPr>
            <p:sp>
              <p:nvSpPr>
                <p:cNvPr id="31" name=""/>
                <p:cNvSpPr/>
                <p:nvPr/>
              </p:nvSpPr>
              <p:spPr>
                <a:xfrm>
                  <a:off x="4176" y="1968"/>
                  <a:ext cx="1296" cy="110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2" name=""/>
                <p:cNvSpPr/>
                <p:nvPr/>
              </p:nvSpPr>
              <p:spPr>
                <a:xfrm>
                  <a:off x="5184" y="2688"/>
                  <a:ext cx="288" cy="28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>
                      <a:solidFill>
                        <a:srgbClr val="000000"/>
                      </a:solidFill>
                      <a:latin typeface="Times New Roman"/>
                    </a:rPr>
                    <a:t>F</a:t>
                  </a:r>
                  <a:endParaRPr/>
                </a:p>
              </p:txBody>
            </p:sp>
            <p:grpSp>
              <p:nvGrpSpPr>
                <p:cNvPr id="33" name=""/>
                <p:cNvGrpSpPr/>
                <p:nvPr/>
              </p:nvGrpSpPr>
              <p:grpSpPr>
                <a:xfrm>
                  <a:off x="4176" y="1968"/>
                  <a:ext cx="1104" cy="1104"/>
                  <a:chOff x="4176" y="1968"/>
                  <a:chExt cx="1104" cy="1104"/>
                </a:xfrm>
              </p:grpSpPr>
              <p:sp>
                <p:nvSpPr>
                  <p:cNvPr id="34" name=""/>
                  <p:cNvSpPr/>
                  <p:nvPr/>
                </p:nvSpPr>
                <p:spPr>
                  <a:xfrm>
                    <a:off x="4176" y="1968"/>
                    <a:ext cx="1104" cy="110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grpSp>
                <p:nvGrpSpPr>
                  <p:cNvPr id="35" name=""/>
                  <p:cNvGrpSpPr/>
                  <p:nvPr/>
                </p:nvGrpSpPr>
                <p:grpSpPr>
                  <a:xfrm>
                    <a:off x="4176" y="1968"/>
                    <a:ext cx="1104" cy="1104"/>
                    <a:chOff x="1680" y="2112"/>
                    <a:chExt cx="1104" cy="1104"/>
                  </a:xfrm>
                </p:grpSpPr>
                <p:sp>
                  <p:nvSpPr>
                    <p:cNvPr id="36" name=""/>
                    <p:cNvSpPr/>
                    <p:nvPr/>
                  </p:nvSpPr>
                  <p:spPr>
                    <a:xfrm rot="0">
                      <a:off x="4176" y="1968"/>
                      <a:ext cx="1104" cy="1104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37" name=""/>
                    <p:cNvSpPr/>
                    <p:nvPr/>
                  </p:nvSpPr>
                  <p:spPr>
                    <a:xfrm>
                      <a:off x="1680" y="2112"/>
                      <a:ext cx="1104" cy="110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38100">
                      <a:solidFill>
                        <a:srgbClr val="000000"/>
                      </a:solidFill>
                    </a:ln>
                  </p:spPr>
                  <p:txBody>
                    <a:bodyPr wrap="none" anchor="ctr"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38" name=""/>
                    <p:cNvSpPr/>
                    <p:nvPr/>
                  </p:nvSpPr>
                  <p:spPr>
                    <a:xfrm flipH="1">
                      <a:off x="1776" y="2112"/>
                      <a:ext cx="576" cy="864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39" name=""/>
                    <p:cNvSpPr/>
                    <p:nvPr/>
                  </p:nvSpPr>
                  <p:spPr>
                    <a:xfrm>
                      <a:off x="1776" y="2976"/>
                      <a:ext cx="912" cy="0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40" name=""/>
                    <p:cNvSpPr/>
                    <p:nvPr/>
                  </p:nvSpPr>
                  <p:spPr>
                    <a:xfrm>
                      <a:off x="2352" y="2112"/>
                      <a:ext cx="336" cy="864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</p:grpSp>
              <p:sp>
                <p:nvSpPr>
                  <p:cNvPr id="41" name=""/>
                  <p:cNvSpPr/>
                  <p:nvPr/>
                </p:nvSpPr>
                <p:spPr>
                  <a:xfrm>
                    <a:off x="4608" y="2256"/>
                    <a:ext cx="204" cy="288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/>
                    <a:r>
                      <a:rPr lang="en-US" sz="2400">
                        <a:latin typeface="Times New Roman"/>
                      </a:rPr>
                      <a:t>．</a:t>
                    </a:r>
                    <a:endParaRPr/>
                  </a:p>
                </p:txBody>
              </p:sp>
            </p:grpSp>
          </p:grpSp>
        </p:grpSp>
        <p:sp>
          <p:nvSpPr>
            <p:cNvPr id="42" name=""/>
            <p:cNvSpPr/>
            <p:nvPr/>
          </p:nvSpPr>
          <p:spPr>
            <a:xfrm>
              <a:off x="3840" y="2256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imes New Roman"/>
                </a:rPr>
                <a:t>O</a:t>
              </a:r>
              <a:endParaRPr/>
            </a:p>
          </p:txBody>
        </p:sp>
      </p:grpSp>
      <p:sp>
        <p:nvSpPr>
          <p:cNvPr id="43" name=""/>
          <p:cNvSpPr/>
          <p:nvPr/>
        </p:nvSpPr>
        <p:spPr>
          <a:xfrm>
            <a:off x="7010400" y="1889125"/>
            <a:ext cx="1676400" cy="53340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4" name=""/>
          <p:cNvSpPr/>
          <p:nvPr/>
        </p:nvSpPr>
        <p:spPr>
          <a:xfrm>
            <a:off x="6938962" y="1252537"/>
            <a:ext cx="76200" cy="60960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5" name=""/>
          <p:cNvSpPr/>
          <p:nvPr/>
        </p:nvSpPr>
        <p:spPr>
          <a:xfrm>
            <a:off x="7380287" y="4803775"/>
            <a:ext cx="65087" cy="65087"/>
          </a:xfrm>
          <a:prstGeom prst="ellipse">
            <a:avLst/>
          </a:prstGeom>
          <a:solidFill>
            <a:schemeClr val="bg1"/>
          </a:solidFill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8" grpId="0" animBg="1"/>
      <p:bldP spid="25" grpId="0" animBg="1"/>
      <p:bldP spid="43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403350" y="476250"/>
            <a:ext cx="7164387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方正姚体"/>
              </a:rPr>
              <a:t>已知：在△ABC中，BC=14，AC=9，AB=13，它的内切圆分别和BC、AC、AB切于点D、E、F，求AF、BD和CE的长</a:t>
            </a:r>
            <a:r>
              <a:rPr lang="en-US" sz="2800" b="1">
                <a:latin typeface="方正姚体"/>
              </a:rPr>
              <a:t>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851275" y="2636837"/>
            <a:ext cx="1223962" cy="1223962"/>
          </a:xfrm>
          <a:prstGeom prst="ellipse">
            <a:avLst/>
          </a:prstGeom>
          <a:ln w="3810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4570412" y="2132012"/>
            <a:ext cx="936625" cy="172878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3130550" y="3860800"/>
            <a:ext cx="2376487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 flipH="1">
            <a:off x="3130550" y="2132012"/>
            <a:ext cx="1439862" cy="172878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4205287" y="1819275"/>
            <a:ext cx="366712" cy="457200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2400">
                <a:latin typeface="Tahoma"/>
              </a:rPr>
              <a:t>A</a:t>
            </a:r>
            <a:endParaRPr/>
          </a:p>
        </p:txBody>
      </p:sp>
      <p:sp>
        <p:nvSpPr>
          <p:cNvPr id="8" name=""/>
          <p:cNvSpPr/>
          <p:nvPr/>
        </p:nvSpPr>
        <p:spPr>
          <a:xfrm flipH="1">
            <a:off x="2843212" y="3644900"/>
            <a:ext cx="501650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B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507037" y="3571875"/>
            <a:ext cx="3667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C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3635375" y="2492375"/>
            <a:ext cx="3286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F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4283075" y="3789362"/>
            <a:ext cx="503237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D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146675" y="2636837"/>
            <a:ext cx="3667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E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3994150" y="2203450"/>
            <a:ext cx="433387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x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4643437" y="2179637"/>
            <a:ext cx="433387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x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2914650" y="3068637"/>
            <a:ext cx="1008062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13-x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3201987" y="3787775"/>
            <a:ext cx="1079500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13-x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5148262" y="3068637"/>
            <a:ext cx="1081087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9-x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4786312" y="3860800"/>
            <a:ext cx="1081087" cy="457200"/>
          </a:xfrm>
          <a:prstGeom prst="rect">
            <a:avLst/>
          </a:prstGeom>
          <a:ln w="381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  <a:latin typeface="Tahoma"/>
              </a:rPr>
              <a:t>9-x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1116012" y="3213100"/>
            <a:ext cx="12954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20" name=""/>
          <p:cNvSpPr/>
          <p:nvPr/>
        </p:nvSpPr>
        <p:spPr>
          <a:xfrm>
            <a:off x="1403350" y="5805487"/>
            <a:ext cx="43910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∴(13-x)+(9-x)=14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827087" y="4149725"/>
            <a:ext cx="69850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略解：设AF＝x，则BF=13-x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755650" y="4581525"/>
            <a:ext cx="7561262" cy="11604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由切线长定理知:AE=AF=x,BD=BF=13-x,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DC=EC=9-x,又∵BD+CD=14</a:t>
            </a:r>
            <a:endParaRPr/>
          </a:p>
        </p:txBody>
      </p:sp>
      <p:sp>
        <p:nvSpPr>
          <p:cNvPr id="23" name=""/>
          <p:cNvSpPr/>
          <p:nvPr/>
        </p:nvSpPr>
        <p:spPr>
          <a:xfrm>
            <a:off x="5508625" y="5805487"/>
            <a:ext cx="27717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解得x=4</a:t>
            </a:r>
            <a:endParaRPr/>
          </a:p>
        </p:txBody>
      </p:sp>
      <p:sp>
        <p:nvSpPr>
          <p:cNvPr id="24" name=""/>
          <p:cNvSpPr/>
          <p:nvPr/>
        </p:nvSpPr>
        <p:spPr>
          <a:xfrm>
            <a:off x="5724525" y="2276475"/>
            <a:ext cx="2808287" cy="18018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CC"/>
                </a:solidFill>
                <a:latin typeface="Tahoma"/>
              </a:rPr>
              <a:t>答：AF=4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CC"/>
                </a:solidFill>
                <a:latin typeface="Tahoma"/>
              </a:rPr>
              <a:t>        BD=9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CC"/>
                </a:solidFill>
                <a:latin typeface="Tahoma"/>
              </a:rPr>
              <a:t>        CE=5</a:t>
            </a:r>
            <a:endParaRPr/>
          </a:p>
        </p:txBody>
      </p:sp>
      <p:sp>
        <p:nvSpPr>
          <p:cNvPr id="25" name=""/>
          <p:cNvSpPr/>
          <p:nvPr/>
        </p:nvSpPr>
        <p:spPr>
          <a:xfrm>
            <a:off x="1908175" y="6338887"/>
            <a:ext cx="5832475" cy="11604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∴AF=4，BD=9，CE=5</a:t>
            </a:r>
            <a:endParaRPr/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6" name=""/>
          <p:cNvSpPr/>
          <p:nvPr/>
        </p:nvSpPr>
        <p:spPr>
          <a:xfrm>
            <a:off x="179387" y="547687"/>
            <a:ext cx="1143000" cy="13684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宋体"/>
              </a:rPr>
              <a:t>例题:</a:t>
            </a:r>
            <a:endParaRPr/>
          </a:p>
        </p:txBody>
      </p:sp>
      <p:sp>
        <p:nvSpPr>
          <p:cNvPr id="2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4365625"/>
            <a:ext cx="9296400" cy="21002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                 </a:t>
            </a:r>
            <a:endParaRPr/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"/>
          <p:cNvSpPr/>
          <p:nvPr/>
        </p:nvSpPr>
        <p:spPr>
          <a:xfrm>
            <a:off x="179387" y="0"/>
            <a:ext cx="878522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例3   如图，在△ABC中，点O是内心， （1）若∠ABC=50°， ∠ACB=70°，求∠BOC的度数</a:t>
            </a:r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6248400" y="1268412"/>
            <a:ext cx="2895600" cy="2362200"/>
            <a:chOff x="3744" y="528"/>
            <a:chExt cx="1824" cy="1488"/>
          </a:xfrm>
        </p:grpSpPr>
        <p:sp>
          <p:nvSpPr>
            <p:cNvPr id="5" name=""/>
            <p:cNvSpPr/>
            <p:nvPr/>
          </p:nvSpPr>
          <p:spPr>
            <a:xfrm>
              <a:off x="3936" y="799"/>
              <a:ext cx="1824" cy="148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3744" y="528"/>
              <a:ext cx="1824" cy="1488"/>
              <a:chOff x="3744" y="528"/>
              <a:chExt cx="1824" cy="1488"/>
            </a:xfrm>
          </p:grpSpPr>
          <p:sp>
            <p:nvSpPr>
              <p:cNvPr id="7" name=""/>
              <p:cNvSpPr/>
              <p:nvPr/>
            </p:nvSpPr>
            <p:spPr>
              <a:xfrm>
                <a:off x="3744" y="528"/>
                <a:ext cx="1824" cy="14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8" name=""/>
              <p:cNvSpPr/>
              <p:nvPr/>
            </p:nvSpPr>
            <p:spPr>
              <a:xfrm flipH="1">
                <a:off x="3936" y="768"/>
                <a:ext cx="960" cy="1056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9" name=""/>
              <p:cNvSpPr/>
              <p:nvPr/>
            </p:nvSpPr>
            <p:spPr>
              <a:xfrm>
                <a:off x="3936" y="1824"/>
                <a:ext cx="1392" cy="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0" name=""/>
              <p:cNvSpPr/>
              <p:nvPr/>
            </p:nvSpPr>
            <p:spPr>
              <a:xfrm>
                <a:off x="4896" y="768"/>
                <a:ext cx="432" cy="1056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 flipV="1">
                <a:off x="3936" y="1440"/>
                <a:ext cx="816" cy="384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4752" y="1440"/>
                <a:ext cx="576" cy="384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4752" y="528"/>
                <a:ext cx="240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3744" y="1728"/>
                <a:ext cx="240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B</a:t>
                </a:r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5328" y="1680"/>
                <a:ext cx="240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C</a:t>
                </a:r>
                <a:endParaRPr/>
              </a:p>
            </p:txBody>
          </p:sp>
        </p:grpSp>
        <p:sp>
          <p:nvSpPr>
            <p:cNvPr id="16" name=""/>
            <p:cNvSpPr/>
            <p:nvPr/>
          </p:nvSpPr>
          <p:spPr>
            <a:xfrm>
              <a:off x="4656" y="1152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imes New Roman"/>
                </a:rPr>
                <a:t>O</a:t>
              </a:r>
              <a:endParaRPr/>
            </a:p>
          </p:txBody>
        </p:sp>
      </p:grpSp>
      <p:sp>
        <p:nvSpPr>
          <p:cNvPr id="17" name=""/>
          <p:cNvSpPr/>
          <p:nvPr/>
        </p:nvSpPr>
        <p:spPr>
          <a:xfrm>
            <a:off x="323850" y="4868862"/>
            <a:ext cx="8569325" cy="2043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宋体"/>
              </a:rPr>
              <a:t>（2）若∠A=80 °，则∠BOC=</a:t>
            </a:r>
            <a:r>
              <a:rPr lang="en-US" sz="3200" b="1" u="sng">
                <a:solidFill>
                  <a:srgbClr val="000000"/>
                </a:solidFill>
                <a:latin typeface="宋体"/>
              </a:rPr>
              <a:t>         </a:t>
            </a:r>
            <a:r>
              <a:rPr lang="en-US" sz="3200" b="1">
                <a:solidFill>
                  <a:srgbClr val="000000"/>
                </a:solidFill>
                <a:latin typeface="宋体"/>
              </a:rPr>
              <a:t>度。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宋体"/>
              </a:rPr>
              <a:t>（3）若∠BOC=100 °，则∠A=</a:t>
            </a:r>
            <a:r>
              <a:rPr lang="en-US" sz="3200" b="1" u="sng">
                <a:solidFill>
                  <a:srgbClr val="000000"/>
                </a:solidFill>
                <a:latin typeface="宋体"/>
              </a:rPr>
              <a:t>         </a:t>
            </a:r>
            <a:r>
              <a:rPr lang="en-US" sz="3200" b="1">
                <a:solidFill>
                  <a:srgbClr val="000000"/>
                </a:solidFill>
                <a:latin typeface="宋体"/>
              </a:rPr>
              <a:t>度。</a:t>
            </a:r>
            <a:endParaRPr/>
          </a:p>
          <a:p>
            <a:pPr>
              <a:spcBef>
                <a:spcPct val="50000"/>
              </a:spcBef>
            </a:pPr>
            <a:endParaRPr lang="en-US" sz="3200" b="1">
              <a:solidFill>
                <a:srgbClr val="000000"/>
              </a:solidFill>
              <a:latin typeface="宋体"/>
            </a:endParaRPr>
          </a:p>
        </p:txBody>
      </p:sp>
      <p:sp>
        <p:nvSpPr>
          <p:cNvPr id="18" name=""/>
          <p:cNvSpPr/>
          <p:nvPr/>
        </p:nvSpPr>
        <p:spPr>
          <a:xfrm>
            <a:off x="0" y="1341437"/>
            <a:ext cx="9144000" cy="2043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解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（1）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∵点O是△ABC的内心，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  ∴ ∠OBC= ∠OBA= ∠ABC=  25 °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 同理 ∠OCB= ∠OCA=  ∠ACB=35 °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6372225" y="4868862"/>
            <a:ext cx="8382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130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6732587" y="5805487"/>
            <a:ext cx="609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20</a:t>
            </a:r>
            <a:endParaRPr/>
          </a:p>
        </p:txBody>
      </p:sp>
      <p:grpSp>
        <p:nvGrpSpPr>
          <p:cNvPr id="21" name=""/>
          <p:cNvGrpSpPr/>
          <p:nvPr/>
        </p:nvGrpSpPr>
        <p:grpSpPr>
          <a:xfrm>
            <a:off x="0" y="3284537"/>
            <a:ext cx="8424862" cy="1527175"/>
            <a:chOff x="0" y="2069"/>
            <a:chExt cx="5307" cy="962"/>
          </a:xfrm>
        </p:grpSpPr>
        <p:sp>
          <p:nvSpPr>
            <p:cNvPr id="22" name=""/>
            <p:cNvSpPr/>
            <p:nvPr/>
          </p:nvSpPr>
          <p:spPr>
            <a:xfrm>
              <a:off x="0" y="2069"/>
              <a:ext cx="5307" cy="96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" name="" descr="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>
            <a:xfrm>
              <a:off x="2245" y="2069"/>
              <a:ext cx="305" cy="671"/>
            </a:xfrm>
            <a:prstGeom prst="rect">
              <a:avLst/>
            </a:prstGeom>
            <a:noFill/>
            <a:ln/>
          </p:spPr>
        </p:pic>
        <p:sp>
          <p:nvSpPr>
            <p:cNvPr id="23" name=""/>
            <p:cNvSpPr/>
            <p:nvPr/>
          </p:nvSpPr>
          <p:spPr>
            <a:xfrm>
              <a:off x="0" y="2205"/>
              <a:ext cx="5307" cy="826"/>
            </a:xfrm>
            <a:prstGeom prst="rect">
              <a:avLst/>
            </a:prstGeom>
            <a:ln w="41275" cap="rnd">
              <a:prstDash val="sysDot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200" b="1">
                  <a:solidFill>
                    <a:srgbClr val="000000"/>
                  </a:solidFill>
                  <a:latin typeface="Times New Roman"/>
                </a:rPr>
                <a:t>∴ ∠BOC=180 °－  （∠OBC＋ ∠OCB） </a:t>
              </a:r>
              <a:endParaRPr/>
            </a:p>
            <a:p>
              <a:pPr>
                <a:spcBef>
                  <a:spcPct val="50000"/>
                </a:spcBef>
              </a:pPr>
              <a:r>
                <a:rPr lang="en-US" sz="3200" b="1">
                  <a:solidFill>
                    <a:srgbClr val="000000"/>
                  </a:solidFill>
                  <a:latin typeface="Times New Roman"/>
                </a:rPr>
                <a:t>       = 180 －60 °=120 °</a:t>
              </a:r>
              <a:r>
                <a:rPr lang="en-US" sz="3200">
                  <a:solidFill>
                    <a:srgbClr val="000000"/>
                  </a:solidFill>
                  <a:latin typeface="Times New Roman"/>
                </a:rPr>
                <a:t>                 </a:t>
              </a:r>
              <a:endParaRPr/>
            </a:p>
          </p:txBody>
        </p:sp>
      </p:grpSp>
      <p:sp>
        <p:nvSpPr>
          <p:cNvPr id="24" name=""/>
          <p:cNvSpPr/>
          <p:nvPr/>
        </p:nvSpPr>
        <p:spPr>
          <a:xfrm>
            <a:off x="5148262" y="4006850"/>
            <a:ext cx="3924300" cy="86360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25" name=""/>
          <p:cNvSpPr/>
          <p:nvPr/>
        </p:nvSpPr>
        <p:spPr>
          <a:xfrm>
            <a:off x="5221287" y="4078287"/>
            <a:ext cx="38512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∠BOC=90°+     ∠A</a:t>
            </a:r>
            <a:endParaRPr/>
          </a:p>
        </p:txBody>
      </p:sp>
      <p:grpSp>
        <p:nvGrpSpPr>
          <p:cNvPr id="26" name=""/>
          <p:cNvGrpSpPr/>
          <p:nvPr/>
        </p:nvGrpSpPr>
        <p:grpSpPr>
          <a:xfrm>
            <a:off x="7954962" y="3908425"/>
            <a:ext cx="504825" cy="815975"/>
            <a:chOff x="4921" y="3612"/>
            <a:chExt cx="318" cy="514"/>
          </a:xfrm>
        </p:grpSpPr>
        <p:sp>
          <p:nvSpPr>
            <p:cNvPr id="27" name=""/>
            <p:cNvSpPr/>
            <p:nvPr/>
          </p:nvSpPr>
          <p:spPr>
            <a:xfrm>
              <a:off x="5011" y="2462"/>
              <a:ext cx="318" cy="51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4921" y="3884"/>
              <a:ext cx="272" cy="0"/>
            </a:xfrm>
            <a:prstGeom prst="line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9" name=""/>
            <p:cNvSpPr/>
            <p:nvPr/>
          </p:nvSpPr>
          <p:spPr>
            <a:xfrm>
              <a:off x="4967" y="3612"/>
              <a:ext cx="27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ahoma"/>
                </a:rPr>
                <a:t>1</a:t>
              </a:r>
              <a:endParaRPr/>
            </a:p>
          </p:txBody>
        </p:sp>
        <p:sp>
          <p:nvSpPr>
            <p:cNvPr id="30" name=""/>
            <p:cNvSpPr/>
            <p:nvPr/>
          </p:nvSpPr>
          <p:spPr>
            <a:xfrm>
              <a:off x="4967" y="3838"/>
              <a:ext cx="27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ahoma"/>
                </a:rPr>
                <a:t>2</a:t>
              </a:r>
              <a:endParaRPr/>
            </a:p>
          </p:txBody>
        </p:sp>
      </p:grpSp>
      <p:sp>
        <p:nvSpPr>
          <p:cNvPr id="31" name=""/>
          <p:cNvSpPr/>
          <p:nvPr/>
        </p:nvSpPr>
        <p:spPr>
          <a:xfrm>
            <a:off x="8101012" y="4292600"/>
            <a:ext cx="21590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32" name=""/>
          <p:cNvGrpSpPr/>
          <p:nvPr/>
        </p:nvGrpSpPr>
        <p:grpSpPr>
          <a:xfrm>
            <a:off x="3779837" y="3403600"/>
            <a:ext cx="431800" cy="769937"/>
            <a:chOff x="2381" y="2144"/>
            <a:chExt cx="272" cy="485"/>
          </a:xfrm>
        </p:grpSpPr>
        <p:sp>
          <p:nvSpPr>
            <p:cNvPr id="33" name=""/>
            <p:cNvSpPr/>
            <p:nvPr/>
          </p:nvSpPr>
          <p:spPr>
            <a:xfrm>
              <a:off x="2381" y="2144"/>
              <a:ext cx="272" cy="4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4" name=""/>
            <p:cNvSpPr/>
            <p:nvPr/>
          </p:nvSpPr>
          <p:spPr>
            <a:xfrm>
              <a:off x="2381" y="2144"/>
              <a:ext cx="27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ahoma"/>
                </a:rPr>
                <a:t>1</a:t>
              </a:r>
              <a:endParaRPr/>
            </a:p>
          </p:txBody>
        </p:sp>
        <p:sp>
          <p:nvSpPr>
            <p:cNvPr id="35" name=""/>
            <p:cNvSpPr/>
            <p:nvPr/>
          </p:nvSpPr>
          <p:spPr>
            <a:xfrm>
              <a:off x="2381" y="2341"/>
              <a:ext cx="27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ahoma"/>
                </a:rPr>
                <a:t>2</a:t>
              </a:r>
              <a:endParaRPr/>
            </a:p>
          </p:txBody>
        </p:sp>
        <p:sp>
          <p:nvSpPr>
            <p:cNvPr id="36" name=""/>
            <p:cNvSpPr/>
            <p:nvPr/>
          </p:nvSpPr>
          <p:spPr>
            <a:xfrm>
              <a:off x="2381" y="2387"/>
              <a:ext cx="181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</p:grpSp>
      <p:sp>
        <p:nvSpPr>
          <p:cNvPr id="3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  <p:bldP spid="22" grpId="0" animBg="1"/>
      <p:bldP spid="24" grpId="0" animBg="1"/>
      <p:bldP spid="25" grpId="0"/>
      <p:bldP spid="27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1898650" cy="2743200"/>
            <a:chOff x="266" y="384"/>
            <a:chExt cx="1196" cy="1728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1196" cy="172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266" y="384"/>
              <a:ext cx="1196" cy="1728"/>
            </a:xfrm>
            <a:prstGeom prst="verticalScroll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507" y="663"/>
              <a:ext cx="789" cy="1440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0000"/>
                  </a:solidFill>
                  <a:latin typeface="Times New Roman"/>
                </a:rPr>
                <a:t>比一比</a:t>
              </a:r>
              <a:endParaRPr/>
            </a:p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0000"/>
                  </a:solidFill>
                  <a:latin typeface="Times New Roman"/>
                </a:rPr>
                <a:t>看谁做得快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2339975" y="260350"/>
            <a:ext cx="5060950" cy="20415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如图, ⊙I是△ABC的内切圆,D,E,F是切点,已知AB=6,BC=5,AC=4.则AD=</a:t>
            </a:r>
            <a:r>
              <a:rPr lang="en-US" sz="3200" b="1" u="sng"/>
              <a:t>        </a:t>
            </a:r>
            <a:r>
              <a:rPr lang="en-US" sz="3200" b="1"/>
              <a:t>;CE=</a:t>
            </a:r>
            <a:r>
              <a:rPr lang="en-US" sz="3200" b="1" u="sng"/>
              <a:t>          </a:t>
            </a:r>
            <a:r>
              <a:rPr lang="en-US" sz="3200" b="1"/>
              <a:t>.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851275" y="3717925"/>
            <a:ext cx="1223962" cy="1223962"/>
          </a:xfrm>
          <a:prstGeom prst="ellipse">
            <a:avLst/>
          </a:prstGeom>
          <a:ln w="3810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4570412" y="3213100"/>
            <a:ext cx="936625" cy="172878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3130550" y="4941887"/>
            <a:ext cx="2376487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 flipH="1">
            <a:off x="3130550" y="3213100"/>
            <a:ext cx="1439862" cy="172878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4283075" y="2781300"/>
            <a:ext cx="366712" cy="457200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2400">
                <a:latin typeface="Tahoma"/>
              </a:rPr>
              <a:t>A</a:t>
            </a:r>
            <a:endParaRPr/>
          </a:p>
        </p:txBody>
      </p:sp>
      <p:sp>
        <p:nvSpPr>
          <p:cNvPr id="12" name=""/>
          <p:cNvSpPr/>
          <p:nvPr/>
        </p:nvSpPr>
        <p:spPr>
          <a:xfrm flipH="1">
            <a:off x="2843212" y="4725987"/>
            <a:ext cx="501650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B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5507037" y="4652962"/>
            <a:ext cx="3667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C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3635375" y="3573462"/>
            <a:ext cx="3286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F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4283075" y="5013325"/>
            <a:ext cx="503237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D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5146675" y="3717925"/>
            <a:ext cx="366712" cy="457200"/>
          </a:xfrm>
          <a:prstGeom prst="rect">
            <a:avLst/>
          </a:prstGeom>
          <a:ln w="38100"/>
        </p:spPr>
        <p:txBody>
          <a:bodyPr/>
          <a:lstStyle/>
          <a:p>
            <a:pPr/>
            <a:r>
              <a:rPr lang="en-US" sz="2400">
                <a:latin typeface="Tahoma"/>
              </a:rPr>
              <a:t>E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3419475" y="1773237"/>
            <a:ext cx="7477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>
                <a:solidFill>
                  <a:srgbClr val="FF0000"/>
                </a:solidFill>
              </a:rPr>
              <a:t>2.5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5292725" y="1701800"/>
            <a:ext cx="7477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>
                <a:solidFill>
                  <a:srgbClr val="FF0000"/>
                </a:solidFill>
              </a:rPr>
              <a:t>1.5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3419475" y="5876925"/>
            <a:ext cx="3546475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/>
              <a:t>练习:书本P106,1,2</a:t>
            </a:r>
            <a:endParaRPr/>
          </a:p>
        </p:txBody>
      </p:sp>
      <p:sp>
        <p:nvSpPr>
          <p:cNvPr id="20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90800" y="3124200"/>
            <a:ext cx="12954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5507037" y="4510087"/>
            <a:ext cx="1512887" cy="1366837"/>
          </a:xfrm>
          <a:prstGeom prst="ellipse">
            <a:avLst/>
          </a:prstGeom>
          <a:ln w="38100">
            <a:solidFill>
              <a:srgbClr val="ffff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0" y="0"/>
            <a:ext cx="8497887" cy="1066800"/>
          </a:xfrm>
          <a:prstGeom prst="rect">
            <a:avLst/>
          </a:prstGeom>
          <a:ln w="41275"/>
        </p:spPr>
        <p:txBody>
          <a:bodyPr/>
          <a:lstStyle/>
          <a:p>
            <a:pPr/>
            <a:r>
              <a:rPr lang="en-US" sz="3200" b="1">
                <a:solidFill>
                  <a:srgbClr val="FFFF00"/>
                </a:solidFill>
                <a:latin typeface="宋体"/>
              </a:rPr>
              <a:t> RT⊿ABC 中,AB= 50,BC=40,AC=30, </a:t>
            </a:r>
            <a:endParaRPr/>
          </a:p>
          <a:p>
            <a:pPr/>
            <a:r>
              <a:rPr lang="en-US" sz="3200" b="1">
                <a:solidFill>
                  <a:srgbClr val="FFFF00"/>
                </a:solidFill>
                <a:latin typeface="宋体"/>
              </a:rPr>
              <a:t>  求</a:t>
            </a:r>
            <a:r>
              <a:rPr lang="en-US" sz="3200" b="1">
                <a:solidFill>
                  <a:srgbClr val="FFFF00"/>
                </a:solidFill>
                <a:latin typeface="宋体"/>
              </a:rPr>
              <a:t>三角形内切圆的半径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5507037" y="3860800"/>
            <a:ext cx="3240087" cy="2017712"/>
          </a:xfrm>
          <a:prstGeom prst="rtTriangle">
            <a:avLst/>
          </a:prstGeom>
          <a:ln w="41275">
            <a:solidFill>
              <a:srgbClr val="ffff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5505450" y="3862387"/>
            <a:ext cx="792162" cy="1295400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 flipV="1">
            <a:off x="5507037" y="5157787"/>
            <a:ext cx="792162" cy="719137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6299200" y="5157787"/>
            <a:ext cx="2376487" cy="719137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6227762" y="5084762"/>
            <a:ext cx="142875" cy="123825"/>
          </a:xfrm>
          <a:prstGeom prst="ellipse">
            <a:avLst/>
          </a:prstGeom>
          <a:solidFill>
            <a:schemeClr val="tx1"/>
          </a:solidFill>
          <a:ln w="41275">
            <a:solidFill>
              <a:srgbClr val="FFFF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443662" y="4725987"/>
            <a:ext cx="381000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0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8459787" y="6022975"/>
            <a:ext cx="504825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B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003800" y="4799012"/>
            <a:ext cx="525462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D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5940425" y="5878512"/>
            <a:ext cx="647700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E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5002212" y="3429000"/>
            <a:ext cx="381000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A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5075237" y="5661025"/>
            <a:ext cx="381000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C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6948487" y="4078287"/>
            <a:ext cx="576262" cy="51911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2800" b="1"/>
              <a:t>F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250825" y="981075"/>
            <a:ext cx="8569325" cy="5453062"/>
          </a:xfrm>
          <a:prstGeom prst="rect">
            <a:avLst/>
          </a:prstGeom>
          <a:ln w="41275" cap="rnd">
            <a:prstDash val="sysDot"/>
          </a:ln>
        </p:spPr>
        <p:txBody>
          <a:bodyPr/>
          <a:lstStyle/>
          <a:p>
            <a:pPr/>
            <a:r>
              <a:rPr lang="en-US" sz="3200" b="1">
                <a:latin typeface="仿宋_GB2312"/>
              </a:rPr>
              <a:t>设O</a:t>
            </a:r>
            <a:r>
              <a:rPr lang="en-US" sz="3200" b="1">
                <a:latin typeface="仿宋_GB2312"/>
              </a:rPr>
              <a:t>是△ABC的内心， ⊙O的半径为r米，</a:t>
            </a:r>
            <a:endParaRPr/>
          </a:p>
          <a:p>
            <a:pPr/>
            <a:r>
              <a:rPr lang="en-US" sz="3200" b="1">
                <a:latin typeface="仿宋_GB2312"/>
              </a:rPr>
              <a:t>连结AO、BO、CO，</a:t>
            </a:r>
            <a:endParaRPr/>
          </a:p>
          <a:p>
            <a:pPr/>
            <a:r>
              <a:rPr lang="en-US" sz="3200" b="1">
                <a:latin typeface="仿宋_GB2312"/>
              </a:rPr>
              <a:t>⊙O分别切AC、BC、AB于点D、E、F，则MD⊥AC， OE ⊥BC， OF ⊥AB，</a:t>
            </a:r>
            <a:endParaRPr/>
          </a:p>
          <a:p>
            <a:pPr/>
            <a:r>
              <a:rPr lang="en-US" sz="3200" b="1">
                <a:latin typeface="仿宋_GB2312"/>
              </a:rPr>
              <a:t>则OD= OE= OF=r，</a:t>
            </a:r>
            <a:endParaRPr/>
          </a:p>
          <a:p>
            <a:pPr/>
            <a:r>
              <a:rPr lang="en-US" sz="3200" b="1">
                <a:latin typeface="仿宋_GB2312"/>
              </a:rPr>
              <a:t>∵AC=30，BC=40， AB=50</a:t>
            </a:r>
            <a:endParaRPr/>
          </a:p>
          <a:p>
            <a:pPr/>
            <a:r>
              <a:rPr lang="en-US" sz="3200" b="1">
                <a:latin typeface="仿宋_GB2312"/>
              </a:rPr>
              <a:t>∴AD=AF=30-r,BE=BF=40-r</a:t>
            </a:r>
            <a:endParaRPr/>
          </a:p>
          <a:p>
            <a:pPr/>
            <a:r>
              <a:rPr lang="en-US" sz="3200" b="1">
                <a:latin typeface="仿宋_GB2312"/>
              </a:rPr>
              <a:t>∵ AB=AF+BF</a:t>
            </a:r>
            <a:endParaRPr/>
          </a:p>
          <a:p>
            <a:pPr/>
            <a:r>
              <a:rPr lang="en-US" sz="3200" b="1">
                <a:latin typeface="仿宋_GB2312"/>
              </a:rPr>
              <a:t>∴ (30+r)+(40-r)=50</a:t>
            </a:r>
            <a:endParaRPr/>
          </a:p>
          <a:p>
            <a:pPr/>
            <a:endParaRPr lang="en-US" sz="3200" b="1">
              <a:latin typeface="仿宋_GB2312"/>
            </a:endParaRPr>
          </a:p>
          <a:p>
            <a:pPr/>
            <a:r>
              <a:rPr lang="en-US" sz="3200" b="1">
                <a:latin typeface="仿宋_GB2312"/>
              </a:rPr>
              <a:t>∴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1042987" y="5734050"/>
            <a:ext cx="2808287" cy="896937"/>
          </a:xfrm>
          <a:prstGeom prst="rect">
            <a:avLst/>
          </a:prstGeom>
          <a:noFill/>
          <a:ln w="41275"/>
        </p:spPr>
      </p:pic>
      <p:sp>
        <p:nvSpPr>
          <p:cNvPr id="18" name=""/>
          <p:cNvSpPr/>
          <p:nvPr/>
        </p:nvSpPr>
        <p:spPr>
          <a:xfrm>
            <a:off x="6300787" y="5157787"/>
            <a:ext cx="0" cy="720725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9" name=""/>
          <p:cNvSpPr/>
          <p:nvPr/>
        </p:nvSpPr>
        <p:spPr>
          <a:xfrm flipH="1">
            <a:off x="5508625" y="5157787"/>
            <a:ext cx="792162" cy="0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0" name=""/>
          <p:cNvSpPr/>
          <p:nvPr/>
        </p:nvSpPr>
        <p:spPr>
          <a:xfrm flipV="1">
            <a:off x="6300787" y="4654550"/>
            <a:ext cx="358775" cy="503237"/>
          </a:xfrm>
          <a:prstGeom prst="line">
            <a:avLst/>
          </a:prstGeom>
          <a:ln w="41275" cap="rnd">
            <a:solidFill>
              <a:srgbClr val="FFFF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2" grpId="0"/>
      <p:bldP spid="13" grpId="0"/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836612"/>
            <a:ext cx="8820150" cy="20415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已知:如图,</a:t>
            </a:r>
            <a:r>
              <a:rPr lang="en-US" sz="3200" b="1"/>
              <a:t>⊙O</a:t>
            </a:r>
            <a:r>
              <a:rPr lang="en-US" sz="3200" b="1"/>
              <a:t>是Rt△ABC的内切圆,∠C是直角,三边长分别是a,b,c.</a:t>
            </a:r>
            <a:endParaRPr/>
          </a:p>
          <a:p>
            <a:pPr/>
            <a:r>
              <a:rPr lang="en-US" sz="3200" b="1"/>
              <a:t>求</a:t>
            </a:r>
            <a:r>
              <a:rPr lang="en-US" sz="3200" b="1"/>
              <a:t>⊙O的半径r.</a:t>
            </a:r>
            <a:r>
              <a:rPr lang="en-US" sz="3200" b="1">
                <a:solidFill>
                  <a:srgbClr val="336699"/>
                </a:solidFill>
              </a:rPr>
              <a:t> </a:t>
            </a:r>
            <a:endParaRPr/>
          </a:p>
          <a:p>
            <a:pPr/>
            <a:endParaRPr lang="en-US" sz="3200" b="1"/>
          </a:p>
        </p:txBody>
      </p:sp>
      <p:grpSp>
        <p:nvGrpSpPr>
          <p:cNvPr id="3" name=""/>
          <p:cNvGrpSpPr/>
          <p:nvPr/>
        </p:nvGrpSpPr>
        <p:grpSpPr>
          <a:xfrm>
            <a:off x="5003800" y="1700212"/>
            <a:ext cx="2590800" cy="2590800"/>
            <a:chOff x="3936" y="1536"/>
            <a:chExt cx="1632" cy="1632"/>
          </a:xfrm>
        </p:grpSpPr>
        <p:sp>
          <p:nvSpPr>
            <p:cNvPr id="4" name=""/>
            <p:cNvSpPr/>
            <p:nvPr/>
          </p:nvSpPr>
          <p:spPr>
            <a:xfrm>
              <a:off x="3152" y="1071"/>
              <a:ext cx="1632" cy="163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 flipH="1">
              <a:off x="3974" y="1774"/>
              <a:ext cx="1354" cy="1152"/>
            </a:xfrm>
            <a:prstGeom prst="rtTriangle">
              <a:avLst/>
            </a:prstGeom>
            <a:ln w="34925"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5232" y="1536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A</a:t>
              </a:r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3936" y="288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B</a:t>
              </a:r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5184" y="288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C</a:t>
              </a:r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5000" y="2562"/>
              <a:ext cx="322" cy="7"/>
            </a:xfrm>
            <a:prstGeom prst="line">
              <a:avLst/>
            </a:prstGeom>
            <a:ln w="38100">
              <a:solidFill>
                <a:srgbClr val="e3ebf1"/>
              </a:solidFill>
              <a:prstDash val="dash"/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4608" y="2196"/>
              <a:ext cx="720" cy="720"/>
            </a:xfrm>
            <a:prstGeom prst="ellipse">
              <a:avLst/>
            </a:prstGeom>
            <a:ln w="38100"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4871" y="2475"/>
              <a:ext cx="175" cy="154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1000" b="1">
                  <a:solidFill>
                    <a:srgbClr val="FF0000"/>
                  </a:solidFill>
                  <a:latin typeface="Tahoma"/>
                </a:rPr>
                <a:t>●</a:t>
              </a:r>
              <a:endParaRPr/>
            </a:p>
          </p:txBody>
        </p:sp>
        <p:sp>
          <p:nvSpPr>
            <p:cNvPr id="12" name=""/>
            <p:cNvSpPr/>
            <p:nvPr/>
          </p:nvSpPr>
          <p:spPr>
            <a:xfrm flipV="1">
              <a:off x="4972" y="2592"/>
              <a:ext cx="9" cy="359"/>
            </a:xfrm>
            <a:prstGeom prst="line">
              <a:avLst/>
            </a:prstGeom>
            <a:ln w="38100">
              <a:solidFill>
                <a:srgbClr val="e3ebf1"/>
              </a:solidFill>
              <a:prstDash val="dash"/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5088" y="2496"/>
              <a:ext cx="288" cy="250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Tahoma"/>
                </a:rPr>
                <a:t>┗</a:t>
              </a:r>
              <a:endParaRPr/>
            </a:p>
          </p:txBody>
        </p:sp>
        <p:sp>
          <p:nvSpPr>
            <p:cNvPr id="14" name=""/>
            <p:cNvSpPr/>
            <p:nvPr/>
          </p:nvSpPr>
          <p:spPr>
            <a:xfrm rot="186042">
              <a:off x="5088" y="2688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FF0000"/>
                  </a:solidFill>
                  <a:latin typeface="Tahoma"/>
                </a:rPr>
                <a:t>┏</a:t>
              </a:r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4907" y="2703"/>
              <a:ext cx="240" cy="250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Tahoma"/>
                </a:rPr>
                <a:t>┓</a:t>
              </a:r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4896" y="2304"/>
              <a:ext cx="192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O</a:t>
              </a:r>
              <a:endParaRPr/>
            </a:p>
          </p:txBody>
        </p:sp>
        <p:sp>
          <p:nvSpPr>
            <p:cNvPr id="17" name=""/>
            <p:cNvSpPr/>
            <p:nvPr/>
          </p:nvSpPr>
          <p:spPr>
            <a:xfrm flipH="1" flipV="1">
              <a:off x="4758" y="2258"/>
              <a:ext cx="186" cy="286"/>
            </a:xfrm>
            <a:prstGeom prst="line">
              <a:avLst/>
            </a:prstGeom>
            <a:ln w="38100">
              <a:solidFill>
                <a:srgbClr val="e3ebf1"/>
              </a:solidFill>
              <a:prstDash val="dash"/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4560" y="2016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D</a:t>
              </a:r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4848" y="2880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E</a:t>
              </a:r>
              <a:endParaRPr/>
            </a:p>
          </p:txBody>
        </p:sp>
        <p:sp>
          <p:nvSpPr>
            <p:cNvPr id="20" name=""/>
            <p:cNvSpPr/>
            <p:nvPr/>
          </p:nvSpPr>
          <p:spPr>
            <a:xfrm>
              <a:off x="5328" y="2400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FF00"/>
                  </a:solidFill>
                  <a:latin typeface="Tahoma"/>
                </a:rPr>
                <a:t>F</a:t>
              </a:r>
              <a:endParaRPr/>
            </a:p>
          </p:txBody>
        </p:sp>
        <p:sp>
          <p:nvSpPr>
            <p:cNvPr id="21" name=""/>
            <p:cNvSpPr/>
            <p:nvPr/>
          </p:nvSpPr>
          <p:spPr>
            <a:xfrm rot="2084055">
              <a:off x="4560" y="2256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400" b="1">
                  <a:solidFill>
                    <a:srgbClr val="FF0000"/>
                  </a:solidFill>
                  <a:latin typeface="Tahoma"/>
                </a:rPr>
                <a:t>┗</a:t>
              </a:r>
              <a:endParaRPr/>
            </a:p>
          </p:txBody>
        </p:sp>
      </p:grp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1476375" y="2565400"/>
            <a:ext cx="2667000" cy="1320800"/>
          </a:xfrm>
          <a:prstGeom prst="rect">
            <a:avLst/>
          </a:prstGeom>
          <a:noFill/>
          <a:ln/>
        </p:spPr>
      </p:pic>
      <p:sp>
        <p:nvSpPr>
          <p:cNvPr id="22" name=""/>
          <p:cNvSpPr/>
          <p:nvPr/>
        </p:nvSpPr>
        <p:spPr>
          <a:xfrm>
            <a:off x="250825" y="260350"/>
            <a:ext cx="7140575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>
                <a:solidFill>
                  <a:srgbClr val="e3ebf1"/>
                </a:solidFill>
              </a:rPr>
              <a:t>Rt△的三边长与其内切圆半径间的关系</a:t>
            </a:r>
            <a:endParaRPr/>
          </a:p>
        </p:txBody>
      </p:sp>
      <p:sp>
        <p:nvSpPr>
          <p:cNvPr id="23" name=""/>
          <p:cNvSpPr/>
          <p:nvPr/>
        </p:nvSpPr>
        <p:spPr>
          <a:xfrm>
            <a:off x="468312" y="4437062"/>
            <a:ext cx="8353425" cy="13858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400" b="1">
                <a:latin typeface="宋体"/>
              </a:rPr>
              <a:t>练习：直角三角形的两直角边分别是5cm， </a:t>
            </a:r>
            <a:endParaRPr/>
          </a:p>
          <a:p>
            <a:pPr>
              <a:spcBef>
                <a:spcPct val="50000"/>
              </a:spcBef>
            </a:pPr>
            <a:r>
              <a:rPr lang="en-US" sz="3400" b="1">
                <a:latin typeface="宋体"/>
              </a:rPr>
              <a:t>    12cm 则其内切圆的半径为______。</a:t>
            </a:r>
            <a:endParaRPr/>
          </a:p>
        </p:txBody>
      </p:sp>
      <p:sp>
        <p:nvSpPr>
          <p:cNvPr id="2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4000">
                <a:solidFill>
                  <a:srgbClr val="000000"/>
                </a:solidFill>
                <a:latin typeface="Arial"/>
              </a:rPr>
              <a:t>思考问题：过圆外一点作圆的切线可以有几条？并画草图试试</a:t>
            </a:r>
            <a:r>
              <a:rPr lang="en-US" sz="800">
                <a:solidFill>
                  <a:srgbClr val="EAEAEA"/>
                </a:solidFill>
                <a:latin typeface="Arial"/>
              </a:rPr>
              <a:t>[z x x k 学科网]</a:t>
            </a:r>
            <a:endParaRPr/>
          </a:p>
          <a:p>
            <a:pPr indent="-342900" algn="l" defTabSz="914400"/>
            <a:endParaRPr lang="en-US" sz="4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"/>
          <p:cNvSpPr/>
          <p:nvPr/>
        </p:nvSpPr>
        <p:spPr>
          <a:xfrm>
            <a:off x="3490912" y="3429000"/>
            <a:ext cx="2160587" cy="2160587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4500562" y="4437062"/>
            <a:ext cx="85725" cy="85725"/>
          </a:xfrm>
          <a:prstGeom prst="ellipse">
            <a:avLst/>
          </a:prstGeom>
          <a:solidFill>
            <a:srgbClr val="000000"/>
          </a:solidFill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7235825" y="4581525"/>
            <a:ext cx="85725" cy="85725"/>
          </a:xfrm>
          <a:prstGeom prst="ellipse">
            <a:avLst/>
          </a:prstGeom>
          <a:solidFill>
            <a:srgbClr val="000000"/>
          </a:solidFill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7235825" y="4581525"/>
            <a:ext cx="43338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A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4211637" y="4437062"/>
            <a:ext cx="57467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O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427537" y="1520825"/>
            <a:ext cx="2238375" cy="228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/>
        </p:nvSpPr>
        <p:spPr>
          <a:xfrm>
            <a:off x="5475287" y="2384425"/>
            <a:ext cx="2095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/>
              </a:rPr>
              <a:t>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5591175" y="2684462"/>
            <a:ext cx="3024187" cy="0"/>
          </a:xfrm>
          <a:prstGeom prst="line">
            <a:avLst/>
          </a:prstGeom>
          <a:ln w="25400">
            <a:solidFill>
              <a:srgbClr val="000000"/>
            </a:solidFill>
            <a:prstDash val="dash"/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 flipH="1">
            <a:off x="4754562" y="2673350"/>
            <a:ext cx="3854450" cy="15843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 flipH="1" flipV="1">
            <a:off x="4787900" y="1160462"/>
            <a:ext cx="3844925" cy="15033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 flipH="1">
            <a:off x="5591175" y="1617662"/>
            <a:ext cx="422275" cy="10668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5591175" y="2684462"/>
            <a:ext cx="422275" cy="1066800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8615362" y="2455862"/>
            <a:ext cx="4937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CC"/>
                </a:solidFill>
                <a:latin typeface="Times New Roman"/>
              </a:rPr>
              <a:t>P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5943600" y="3598862"/>
            <a:ext cx="4222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CC"/>
                </a:solidFill>
                <a:latin typeface="Times New Roman"/>
              </a:rPr>
              <a:t>A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5943600" y="1160462"/>
            <a:ext cx="4921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CC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099050" y="2455862"/>
            <a:ext cx="4222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CC"/>
                </a:solidFill>
                <a:latin typeface="Times New Roman"/>
              </a:rPr>
              <a:t>O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179387" y="677862"/>
            <a:ext cx="77374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方正黑体简体"/>
              </a:rPr>
              <a:t>如图：PA、PB是⊙O的两条切线，A、B为切点。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179387" y="3825875"/>
            <a:ext cx="8713787" cy="15081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方正宋黑简体"/>
              </a:rPr>
              <a:t>切线长定理:</a:t>
            </a:r>
            <a:endParaRPr/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200" b="1">
                <a:solidFill>
                  <a:srgbClr val="0033CC"/>
                </a:solidFill>
                <a:latin typeface="方正宋黑简体"/>
              </a:rPr>
              <a:t>从圆外一点可以引圆的</a:t>
            </a:r>
            <a:r>
              <a:rPr lang="en-US" sz="3200" b="1">
                <a:solidFill>
                  <a:srgbClr val="FF0000"/>
                </a:solidFill>
                <a:latin typeface="方正宋黑简体"/>
              </a:rPr>
              <a:t>两条切线</a:t>
            </a:r>
            <a:r>
              <a:rPr lang="en-US" sz="3200" b="1">
                <a:solidFill>
                  <a:srgbClr val="0033CC"/>
                </a:solidFill>
                <a:latin typeface="方正宋黑简体"/>
              </a:rPr>
              <a:t>,它们的</a:t>
            </a:r>
            <a:r>
              <a:rPr lang="en-US" sz="3200" b="1">
                <a:solidFill>
                  <a:srgbClr val="FF0000"/>
                </a:solidFill>
                <a:latin typeface="方正宋黑简体"/>
              </a:rPr>
              <a:t>切线长相等</a:t>
            </a:r>
            <a:r>
              <a:rPr lang="en-US" sz="3200" b="1">
                <a:solidFill>
                  <a:srgbClr val="0033CC"/>
                </a:solidFill>
                <a:latin typeface="方正宋黑简体"/>
              </a:rPr>
              <a:t>,这一点和圆心的</a:t>
            </a:r>
            <a:r>
              <a:rPr lang="en-US" sz="3200" b="1">
                <a:solidFill>
                  <a:srgbClr val="FF0000"/>
                </a:solidFill>
                <a:latin typeface="方正宋黑简体"/>
              </a:rPr>
              <a:t>连线平分两条切线的夹角.</a:t>
            </a:r>
            <a:r>
              <a:rPr lang="en-US" sz="3200">
                <a:solidFill>
                  <a:srgbClr val="0033CC"/>
                </a:solidFill>
                <a:latin typeface="方正宋黑简体"/>
              </a:rPr>
              <a:t>                                                             </a:t>
            </a:r>
            <a:endParaRPr/>
          </a:p>
        </p:txBody>
      </p:sp>
      <p:sp>
        <p:nvSpPr>
          <p:cNvPr id="15" name=""/>
          <p:cNvSpPr/>
          <p:nvPr/>
        </p:nvSpPr>
        <p:spPr>
          <a:xfrm flipV="1">
            <a:off x="5995987" y="2673350"/>
            <a:ext cx="2590800" cy="1081087"/>
          </a:xfrm>
          <a:prstGeom prst="line">
            <a:avLst/>
          </a:prstGeom>
          <a:ln w="28575">
            <a:solidFill>
              <a:srgbClr val="FF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>
            <a:off x="5995987" y="1593850"/>
            <a:ext cx="2665412" cy="1079500"/>
          </a:xfrm>
          <a:prstGeom prst="line">
            <a:avLst/>
          </a:prstGeom>
          <a:ln w="28575">
            <a:solidFill>
              <a:srgbClr val="FF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7" name=""/>
          <p:cNvSpPr/>
          <p:nvPr/>
        </p:nvSpPr>
        <p:spPr>
          <a:xfrm>
            <a:off x="0" y="2025650"/>
            <a:ext cx="4500562" cy="1382712"/>
          </a:xfrm>
          <a:prstGeom prst="rect">
            <a:avLst/>
          </a:prstGeom>
          <a:ln>
            <a:solidFill>
              <a:srgbClr val="FF00FF"/>
            </a:solidFill>
          </a:ln>
        </p:spPr>
        <p:txBody>
          <a:bodyPr/>
          <a:lstStyle/>
          <a:p>
            <a:pPr/>
            <a:r>
              <a:rPr lang="en-US" sz="2800" b="1">
                <a:latin typeface="Tahoma"/>
              </a:rPr>
              <a:t>经过圆外一点作圆的切线,</a:t>
            </a:r>
            <a:r>
              <a:rPr lang="en-US" sz="2800" b="1">
                <a:solidFill>
                  <a:srgbClr val="FF0000"/>
                </a:solidFill>
                <a:latin typeface="Tahoma"/>
              </a:rPr>
              <a:t>这一点和切点之间的线段的长</a:t>
            </a:r>
            <a:r>
              <a:rPr lang="en-US" sz="2800" b="1">
                <a:latin typeface="Tahoma"/>
              </a:rPr>
              <a:t>,叫做这点到圆的</a:t>
            </a:r>
            <a:r>
              <a:rPr lang="en-US" sz="2800" b="1">
                <a:solidFill>
                  <a:srgbClr val="009999"/>
                </a:solidFill>
                <a:latin typeface="Tahoma"/>
              </a:rPr>
              <a:t>切线长</a:t>
            </a:r>
            <a:endParaRPr/>
          </a:p>
        </p:txBody>
      </p:sp>
      <p:grpSp>
        <p:nvGrpSpPr>
          <p:cNvPr id="18" name=""/>
          <p:cNvGrpSpPr/>
          <p:nvPr/>
        </p:nvGrpSpPr>
        <p:grpSpPr>
          <a:xfrm>
            <a:off x="1042987" y="5373687"/>
            <a:ext cx="6481762" cy="1331912"/>
            <a:chOff x="1202" y="3158"/>
            <a:chExt cx="3966" cy="794"/>
          </a:xfrm>
        </p:grpSpPr>
        <p:sp>
          <p:nvSpPr>
            <p:cNvPr id="19" name=""/>
            <p:cNvSpPr/>
            <p:nvPr/>
          </p:nvSpPr>
          <p:spPr>
            <a:xfrm>
              <a:off x="657" y="3385"/>
              <a:ext cx="4083" cy="83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>
              <a:off x="1202" y="3294"/>
              <a:ext cx="1815" cy="56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/>
                </a:rPr>
                <a:t>PA、PB分别切⊙O于A、B</a:t>
              </a:r>
              <a:endParaRPr/>
            </a:p>
          </p:txBody>
        </p:sp>
        <p:sp>
          <p:nvSpPr>
            <p:cNvPr id="21" name=""/>
            <p:cNvSpPr/>
            <p:nvPr/>
          </p:nvSpPr>
          <p:spPr>
            <a:xfrm>
              <a:off x="2744" y="3430"/>
              <a:ext cx="454" cy="210"/>
            </a:xfrm>
            <a:prstGeom prst="rightArrow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22" name=""/>
            <p:cNvSpPr/>
            <p:nvPr/>
          </p:nvSpPr>
          <p:spPr>
            <a:xfrm>
              <a:off x="3401" y="3643"/>
              <a:ext cx="1392" cy="309"/>
            </a:xfrm>
            <a:prstGeom prst="rect">
              <a:avLst/>
            </a:prstGeom>
            <a:ln/>
          </p:spPr>
          <p:txBody>
            <a:bodyPr/>
            <a:lstStyle/>
            <a:p>
              <a:endParaRPr/>
            </a:p>
          </p:txBody>
        </p:sp>
        <p:sp>
          <p:nvSpPr>
            <p:cNvPr id="23" name=""/>
            <p:cNvSpPr/>
            <p:nvPr/>
          </p:nvSpPr>
          <p:spPr>
            <a:xfrm>
              <a:off x="3198" y="3249"/>
              <a:ext cx="98" cy="576"/>
            </a:xfrm>
            <a:prstGeom prst="leftBrace">
              <a:avLst/>
            </a:prstGeom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>
              <a:off x="3334" y="3158"/>
              <a:ext cx="1296" cy="309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/>
                </a:rPr>
                <a:t>PA =  PB</a:t>
              </a:r>
              <a:endParaRPr/>
            </a:p>
          </p:txBody>
        </p:sp>
        <p:sp>
          <p:nvSpPr>
            <p:cNvPr id="25" name=""/>
            <p:cNvSpPr/>
            <p:nvPr/>
          </p:nvSpPr>
          <p:spPr>
            <a:xfrm>
              <a:off x="3288" y="3612"/>
              <a:ext cx="1880" cy="310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/>
                </a:rPr>
                <a:t>∠OPA=∠OPB</a:t>
              </a:r>
              <a:endParaRPr/>
            </a:p>
          </p:txBody>
        </p:sp>
      </p:grpSp>
      <p:sp>
        <p:nvSpPr>
          <p:cNvPr id="26" name=""/>
          <p:cNvSpPr/>
          <p:nvPr/>
        </p:nvSpPr>
        <p:spPr>
          <a:xfrm>
            <a:off x="323850" y="1376362"/>
            <a:ext cx="2359025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>
                <a:solidFill>
                  <a:srgbClr val="FF0000"/>
                </a:solidFill>
              </a:rPr>
              <a:t>切线长概念:</a:t>
            </a:r>
            <a:endParaRPr/>
          </a:p>
        </p:txBody>
      </p:sp>
      <p:sp>
        <p:nvSpPr>
          <p:cNvPr id="2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4" grpId="0"/>
      <p:bldP spid="15" grpId="0" animBg="1"/>
      <p:bldP spid="16" grpId="0" animBg="1"/>
      <p:bldP spid="17" grpId="0" animBg="1"/>
      <p:bldP spid="19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104775"/>
            <a:ext cx="6840537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99"/>
                </a:solidFill>
                <a:latin typeface="Times New Roman"/>
              </a:rPr>
              <a:t>切线长定理的基本图形的研究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79387" y="692150"/>
            <a:ext cx="5400675" cy="15541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0000"/>
                </a:solidFill>
                <a:latin typeface="Times New Roman"/>
              </a:rPr>
              <a:t>PA、PB是⊙O的两条切线，A、B为切点，直线OP交于⊙O于点D、E，交AB于C。</a:t>
            </a:r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5332412" y="566737"/>
            <a:ext cx="3657600" cy="2224087"/>
            <a:chOff x="3359" y="357"/>
            <a:chExt cx="2304" cy="1401"/>
          </a:xfrm>
        </p:grpSpPr>
        <p:sp>
          <p:nvSpPr>
            <p:cNvPr id="5" name=""/>
            <p:cNvSpPr/>
            <p:nvPr/>
          </p:nvSpPr>
          <p:spPr>
            <a:xfrm>
              <a:off x="3359" y="357"/>
              <a:ext cx="2304" cy="140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3669" y="489"/>
              <a:ext cx="1030" cy="1060"/>
            </a:xfrm>
            <a:prstGeom prst="ellipse">
              <a:avLst/>
            </a:prstGeom>
            <a:ln w="38100"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sz="2400" b="1">
                <a:solidFill>
                  <a:srgbClr val="003399"/>
                </a:solidFill>
              </a:endParaRPr>
            </a:p>
            <a:p>
              <a:pPr algn="ctr"/>
              <a:endParaRPr lang="en-US" sz="2400" b="1">
                <a:solidFill>
                  <a:srgbClr val="003399"/>
                </a:solidFill>
                <a:latin typeface="Times New Roman"/>
              </a:endParaRPr>
            </a:p>
          </p:txBody>
        </p:sp>
        <p:sp>
          <p:nvSpPr>
            <p:cNvPr id="7" name=""/>
            <p:cNvSpPr/>
            <p:nvPr/>
          </p:nvSpPr>
          <p:spPr>
            <a:xfrm flipH="1">
              <a:off x="4199" y="1019"/>
              <a:ext cx="1262" cy="58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 flipH="1" flipV="1">
              <a:off x="4123" y="410"/>
              <a:ext cx="1338" cy="60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4398" y="1470"/>
              <a:ext cx="246" cy="288"/>
            </a:xfrm>
            <a:prstGeom prst="rect">
              <a:avLst/>
            </a:prstGeom>
            <a:ln w="38100"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3399"/>
                  </a:solidFill>
                </a:rPr>
                <a:t>B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4422" y="357"/>
              <a:ext cx="22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003399"/>
                  </a:solidFill>
                </a:rPr>
                <a:t>A</a:t>
              </a:r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5487" y="940"/>
              <a:ext cx="176" cy="327"/>
            </a:xfrm>
            <a:prstGeom prst="rect">
              <a:avLst/>
            </a:prstGeom>
            <a:ln w="38100"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003399"/>
                  </a:solidFill>
                </a:rPr>
                <a:t>P</a:t>
              </a:r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3921" y="1019"/>
              <a:ext cx="298" cy="327"/>
            </a:xfrm>
            <a:prstGeom prst="rect">
              <a:avLst/>
            </a:prstGeom>
            <a:ln w="38100"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003399"/>
                  </a:solidFill>
                </a:rPr>
                <a:t>O</a:t>
              </a:r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3669" y="1019"/>
              <a:ext cx="1792" cy="0"/>
            </a:xfrm>
            <a:prstGeom prst="line">
              <a:avLst/>
            </a:prstGeom>
            <a:ln w="38100">
              <a:solidFill>
                <a:srgbClr val="000000"/>
              </a:solidFill>
              <a:prstDash val="dash"/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 flipV="1">
              <a:off x="4201" y="549"/>
              <a:ext cx="221" cy="48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4201" y="1029"/>
              <a:ext cx="221" cy="48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4422" y="549"/>
              <a:ext cx="0" cy="960"/>
            </a:xfrm>
            <a:prstGeom prst="line">
              <a:avLst/>
            </a:prstGeom>
            <a:ln w="38100">
              <a:solidFill>
                <a:srgbClr val="0000FF"/>
              </a:solidFill>
              <a:prstDash val="dash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4422" y="981"/>
              <a:ext cx="255" cy="288"/>
            </a:xfrm>
            <a:prstGeom prst="rect">
              <a:avLst/>
            </a:prstGeom>
            <a:ln w="38100"/>
          </p:spPr>
          <p:txBody>
            <a:bodyPr wrap="none"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3399"/>
                  </a:solidFill>
                </a:rPr>
                <a:t>C</a:t>
              </a:r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3359" y="933"/>
              <a:ext cx="244" cy="288"/>
            </a:xfrm>
            <a:prstGeom prst="rect">
              <a:avLst/>
            </a:prstGeom>
            <a:ln w="38100"/>
          </p:spPr>
          <p:txBody>
            <a:bodyPr wrap="none"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3399"/>
                  </a:solidFill>
                </a:rPr>
                <a:t>E</a:t>
              </a:r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4688" y="981"/>
              <a:ext cx="255" cy="288"/>
            </a:xfrm>
            <a:prstGeom prst="rect">
              <a:avLst/>
            </a:prstGeom>
            <a:ln w="38100"/>
          </p:spPr>
          <p:txBody>
            <a:bodyPr wrap="none"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3399"/>
                  </a:solidFill>
                </a:rPr>
                <a:t>D</a:t>
              </a:r>
              <a:endParaRPr/>
            </a:p>
          </p:txBody>
        </p:sp>
      </p:grpSp>
      <p:sp>
        <p:nvSpPr>
          <p:cNvPr id="20" name=""/>
          <p:cNvSpPr/>
          <p:nvPr/>
        </p:nvSpPr>
        <p:spPr>
          <a:xfrm>
            <a:off x="395287" y="2349500"/>
            <a:ext cx="569118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>
                <a:solidFill>
                  <a:srgbClr val="000000"/>
                </a:solidFill>
                <a:latin typeface="Times New Roman"/>
              </a:rPr>
              <a:t>（1）写出图中所有的垂直关系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684212" y="2997200"/>
            <a:ext cx="6530975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3399"/>
                </a:solidFill>
                <a:latin typeface="Times New Roman"/>
              </a:rPr>
              <a:t>OA⊥PA，OB ⊥PB，AB ⊥OP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395287" y="4868862"/>
            <a:ext cx="6985000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0000"/>
                </a:solidFill>
                <a:latin typeface="Times New Roman"/>
              </a:rPr>
              <a:t>（3）写出图中所有的全等三角形</a:t>
            </a:r>
            <a:endParaRPr/>
          </a:p>
        </p:txBody>
      </p:sp>
      <p:sp>
        <p:nvSpPr>
          <p:cNvPr id="23" name=""/>
          <p:cNvSpPr/>
          <p:nvPr/>
        </p:nvSpPr>
        <p:spPr>
          <a:xfrm>
            <a:off x="395287" y="5516562"/>
            <a:ext cx="9901237" cy="5191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003399"/>
                </a:solidFill>
                <a:latin typeface="Times New Roman"/>
              </a:rPr>
              <a:t>△AOP≌ △BOP, △AOC≌ △BOC, △ACP≌ △BCP</a:t>
            </a:r>
            <a:endParaRPr/>
          </a:p>
        </p:txBody>
      </p:sp>
      <p:sp>
        <p:nvSpPr>
          <p:cNvPr id="24" name=""/>
          <p:cNvSpPr/>
          <p:nvPr/>
        </p:nvSpPr>
        <p:spPr>
          <a:xfrm>
            <a:off x="0" y="6278562"/>
            <a:ext cx="6165850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0000"/>
                </a:solidFill>
                <a:latin typeface="Times New Roman"/>
              </a:rPr>
              <a:t>（4）写出图中所有的等腰三角形</a:t>
            </a:r>
            <a:endParaRPr/>
          </a:p>
        </p:txBody>
      </p:sp>
      <p:sp>
        <p:nvSpPr>
          <p:cNvPr id="25" name=""/>
          <p:cNvSpPr/>
          <p:nvPr/>
        </p:nvSpPr>
        <p:spPr>
          <a:xfrm>
            <a:off x="5867400" y="6278562"/>
            <a:ext cx="3875087" cy="11890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3399"/>
                </a:solidFill>
                <a:latin typeface="Times New Roman"/>
              </a:rPr>
              <a:t>△ABP  △AOB</a:t>
            </a:r>
            <a:endParaRPr/>
          </a:p>
          <a:p>
            <a:pPr/>
            <a:r>
              <a:rPr lang="en-US" sz="3200">
                <a:solidFill>
                  <a:srgbClr val="EAEAEA"/>
                </a:solidFill>
              </a:rPr>
              <a:t>[</a:t>
            </a:r>
            <a:r>
              <a:rPr lang="en-US" sz="800">
                <a:solidFill>
                  <a:srgbClr val="EAEAEA"/>
                </a:solidFill>
              </a:rPr>
              <a:t>z x x k 学科网]</a:t>
            </a:r>
            <a:endParaRPr/>
          </a:p>
          <a:p>
            <a:pPr/>
            <a:endParaRPr lang="en-US" sz="800" b="1">
              <a:solidFill>
                <a:srgbClr val="003399"/>
              </a:solidFill>
              <a:latin typeface="Times New Roman"/>
            </a:endParaRPr>
          </a:p>
        </p:txBody>
      </p:sp>
      <p:sp>
        <p:nvSpPr>
          <p:cNvPr id="26" name=""/>
          <p:cNvSpPr/>
          <p:nvPr/>
        </p:nvSpPr>
        <p:spPr>
          <a:xfrm>
            <a:off x="468312" y="3573462"/>
            <a:ext cx="618648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>
                <a:solidFill>
                  <a:srgbClr val="000000"/>
                </a:solidFill>
                <a:latin typeface="Times New Roman"/>
              </a:rPr>
              <a:t>（2）写出图中与∠AOC相等的角</a:t>
            </a:r>
            <a:endParaRPr/>
          </a:p>
        </p:txBody>
      </p:sp>
      <p:sp>
        <p:nvSpPr>
          <p:cNvPr id="27" name=""/>
          <p:cNvSpPr/>
          <p:nvPr/>
        </p:nvSpPr>
        <p:spPr>
          <a:xfrm>
            <a:off x="611187" y="4149725"/>
            <a:ext cx="7200900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3399"/>
                </a:solidFill>
                <a:latin typeface="Times New Roman"/>
              </a:rPr>
              <a:t>∠AOC=∠BOC=∠PAC=∠PBC</a:t>
            </a:r>
            <a:endParaRPr/>
          </a:p>
        </p:txBody>
      </p:sp>
      <p:sp>
        <p:nvSpPr>
          <p:cNvPr id="28" name=""/>
          <p:cNvSpPr/>
          <p:nvPr/>
        </p:nvSpPr>
        <p:spPr>
          <a:xfrm>
            <a:off x="6659562" y="2743200"/>
            <a:ext cx="2411412" cy="2773362"/>
          </a:xfrm>
          <a:prstGeom prst="rect">
            <a:avLst/>
          </a:prstGeom>
          <a:solidFill>
            <a:schemeClr val="tx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算一算: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如果 PA = 4 cm , PD = 2 cm , 求半径 OA 的长.</a:t>
            </a:r>
            <a:endParaRPr/>
          </a:p>
        </p:txBody>
      </p:sp>
      <p:sp>
        <p:nvSpPr>
          <p:cNvPr id="29" name=""/>
          <p:cNvSpPr/>
          <p:nvPr/>
        </p:nvSpPr>
        <p:spPr>
          <a:xfrm>
            <a:off x="6516687" y="2708275"/>
            <a:ext cx="2627312" cy="2773362"/>
          </a:xfrm>
          <a:prstGeom prst="rect">
            <a:avLst/>
          </a:prstGeom>
          <a:solidFill>
            <a:schemeClr val="tx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算一算: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如果, ∠APB=50°,则∠AOB是多少度?</a:t>
            </a:r>
            <a:endParaRPr/>
          </a:p>
        </p:txBody>
      </p:sp>
      <p:sp>
        <p:nvSpPr>
          <p:cNvPr id="30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0825" y="595312"/>
            <a:ext cx="6789737" cy="21637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如图,PA,PB切⊙O于A,B两点,点C是弧AB上任一点,过点C作⊙O的切线交PA,PB与D,E.如果PA=3cm,则△PDE的周长是</a:t>
            </a:r>
            <a:r>
              <a:rPr lang="en-US" sz="3200" b="1" u="sng"/>
              <a:t>        </a:t>
            </a:r>
            <a:r>
              <a:rPr lang="en-US" sz="3200" b="1"/>
              <a:t>cm.</a:t>
            </a:r>
            <a:r>
              <a:rPr lang="en-US" sz="800" b="1">
                <a:solidFill>
                  <a:srgbClr val="EAEAEA"/>
                </a:solidFill>
              </a:rPr>
              <a:t>中学学科网</a:t>
            </a:r>
            <a:endParaRPr/>
          </a:p>
          <a:p>
            <a:pPr/>
            <a:endParaRPr lang="en-US" sz="800" b="1"/>
          </a:p>
        </p:txBody>
      </p:sp>
      <p:sp>
        <p:nvSpPr>
          <p:cNvPr id="3" name=""/>
          <p:cNvSpPr/>
          <p:nvPr/>
        </p:nvSpPr>
        <p:spPr>
          <a:xfrm>
            <a:off x="6273800" y="2855912"/>
            <a:ext cx="280987" cy="1219200"/>
          </a:xfrm>
          <a:prstGeom prst="line">
            <a:avLst/>
          </a:prstGeom>
          <a:ln w="41275">
            <a:solidFill>
              <a:srgbClr val="FF00FF"/>
            </a:solidFill>
            <a:prstDash val="dash"/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6062662" y="2279650"/>
            <a:ext cx="3524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D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062662" y="3313112"/>
            <a:ext cx="3524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C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6345237" y="4027487"/>
            <a:ext cx="4921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E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7380287" y="3206750"/>
            <a:ext cx="4286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O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450012" y="2551112"/>
            <a:ext cx="1793875" cy="1781175"/>
          </a:xfrm>
          <a:prstGeom prst="donut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 flipV="1">
            <a:off x="5021262" y="2427287"/>
            <a:ext cx="2419350" cy="9144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5049837" y="3341687"/>
            <a:ext cx="2343150" cy="11430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4716462" y="3113087"/>
            <a:ext cx="381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P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6773862" y="2079625"/>
            <a:ext cx="4572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A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7061200" y="4073525"/>
            <a:ext cx="381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B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468312" y="2900362"/>
            <a:ext cx="3065462" cy="204152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若∠P=40°,</a:t>
            </a:r>
            <a:endParaRPr/>
          </a:p>
          <a:p>
            <a:pPr/>
            <a:r>
              <a:rPr lang="en-US" sz="3200" b="1"/>
              <a:t>则∠AOB=</a:t>
            </a:r>
            <a:r>
              <a:rPr lang="en-US" sz="3200" b="1" u="sng"/>
              <a:t>       </a:t>
            </a:r>
            <a:r>
              <a:rPr lang="en-US" sz="3200" b="1"/>
              <a:t>;</a:t>
            </a:r>
            <a:endParaRPr/>
          </a:p>
          <a:p>
            <a:pPr/>
            <a:r>
              <a:rPr lang="en-US" sz="3200" b="1"/>
              <a:t>则∠DOE=</a:t>
            </a:r>
            <a:r>
              <a:rPr lang="en-US" sz="3200" b="1" u="sng"/>
              <a:t>       </a:t>
            </a:r>
            <a:r>
              <a:rPr lang="en-US" sz="3200" b="1"/>
              <a:t>;</a:t>
            </a:r>
            <a:endParaRPr/>
          </a:p>
          <a:p>
            <a:pPr/>
            <a:endParaRPr lang="en-US" sz="3200" b="1"/>
          </a:p>
        </p:txBody>
      </p:sp>
      <p:sp>
        <p:nvSpPr>
          <p:cNvPr id="15" name=""/>
          <p:cNvSpPr/>
          <p:nvPr/>
        </p:nvSpPr>
        <p:spPr>
          <a:xfrm flipH="1" flipV="1">
            <a:off x="6948487" y="2630487"/>
            <a:ext cx="431800" cy="865187"/>
          </a:xfrm>
          <a:prstGeom prst="line">
            <a:avLst/>
          </a:prstGeom>
          <a:ln w="38100">
            <a:solidFill>
              <a:srgbClr val="00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 flipH="1">
            <a:off x="6948487" y="3422650"/>
            <a:ext cx="431800" cy="865187"/>
          </a:xfrm>
          <a:prstGeom prst="line">
            <a:avLst/>
          </a:prstGeom>
          <a:ln w="38100">
            <a:solidFill>
              <a:srgbClr val="00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7" name=""/>
          <p:cNvSpPr/>
          <p:nvPr/>
        </p:nvSpPr>
        <p:spPr>
          <a:xfrm flipH="1" flipV="1">
            <a:off x="6300787" y="2846387"/>
            <a:ext cx="1079500" cy="649287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8" name=""/>
          <p:cNvSpPr/>
          <p:nvPr/>
        </p:nvSpPr>
        <p:spPr>
          <a:xfrm flipH="1">
            <a:off x="6588125" y="3495675"/>
            <a:ext cx="720725" cy="574675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9" name=""/>
          <p:cNvSpPr/>
          <p:nvPr/>
        </p:nvSpPr>
        <p:spPr>
          <a:xfrm>
            <a:off x="611187" y="5084762"/>
            <a:ext cx="40116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△PDE的周长是定值;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5364162" y="5084762"/>
            <a:ext cx="1871662" cy="506412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400" b="1">
                <a:solidFill>
                  <a:srgbClr val="FF0000"/>
                </a:solidFill>
                <a:latin typeface="黑体"/>
              </a:rPr>
              <a:t>PA+PB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611187" y="5876925"/>
            <a:ext cx="4033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∠DOE的大小是定值.</a:t>
            </a:r>
            <a:endParaRPr/>
          </a:p>
        </p:txBody>
      </p:sp>
      <p:grpSp>
        <p:nvGrpSpPr>
          <p:cNvPr id="22" name=""/>
          <p:cNvGrpSpPr/>
          <p:nvPr/>
        </p:nvGrpSpPr>
        <p:grpSpPr>
          <a:xfrm>
            <a:off x="5364162" y="6062662"/>
            <a:ext cx="1147762" cy="795337"/>
            <a:chOff x="3504" y="2976"/>
            <a:chExt cx="723" cy="501"/>
          </a:xfrm>
        </p:grpSpPr>
        <p:sp>
          <p:nvSpPr>
            <p:cNvPr id="23" name=""/>
            <p:cNvSpPr/>
            <p:nvPr/>
          </p:nvSpPr>
          <p:spPr>
            <a:xfrm>
              <a:off x="3379" y="3819"/>
              <a:ext cx="723" cy="50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>
              <a:off x="3504" y="2976"/>
              <a:ext cx="723" cy="30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600" b="1">
                  <a:solidFill>
                    <a:srgbClr val="FF0000"/>
                  </a:solidFill>
                  <a:latin typeface="黑体"/>
                </a:rPr>
                <a:t>∠AOB</a:t>
              </a:r>
              <a:endParaRPr/>
            </a:p>
          </p:txBody>
        </p:sp>
        <p:sp>
          <p:nvSpPr>
            <p:cNvPr id="25" name=""/>
            <p:cNvSpPr/>
            <p:nvPr/>
          </p:nvSpPr>
          <p:spPr>
            <a:xfrm>
              <a:off x="3561" y="3246"/>
              <a:ext cx="528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6" name=""/>
            <p:cNvSpPr/>
            <p:nvPr/>
          </p:nvSpPr>
          <p:spPr>
            <a:xfrm>
              <a:off x="3744" y="3189"/>
              <a:ext cx="19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FF0000"/>
                  </a:solidFill>
                  <a:latin typeface="Times New Roman"/>
                </a:rPr>
                <a:t>2</a:t>
              </a:r>
              <a:endParaRPr/>
            </a:p>
          </p:txBody>
        </p:sp>
      </p:grpSp>
      <p:sp>
        <p:nvSpPr>
          <p:cNvPr id="27" name=""/>
          <p:cNvSpPr/>
          <p:nvPr/>
        </p:nvSpPr>
        <p:spPr>
          <a:xfrm flipH="1">
            <a:off x="6372225" y="3495675"/>
            <a:ext cx="936625" cy="71437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8" name=""/>
          <p:cNvSpPr/>
          <p:nvPr/>
        </p:nvSpPr>
        <p:spPr>
          <a:xfrm>
            <a:off x="3419475" y="1989137"/>
            <a:ext cx="9366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6</a:t>
            </a:r>
            <a:endParaRPr/>
          </a:p>
        </p:txBody>
      </p:sp>
      <p:sp>
        <p:nvSpPr>
          <p:cNvPr id="29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 animBg="1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595312"/>
            <a:ext cx="7524750" cy="20415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例:如图,AB是⊙O的直径,AC,BD,CD都是⊙O的切线,A,B,E是切点,连结CO,DO.</a:t>
            </a:r>
            <a:endParaRPr/>
          </a:p>
          <a:p>
            <a:pPr/>
            <a:r>
              <a:rPr lang="en-US" sz="3200" b="1"/>
              <a:t>求证</a:t>
            </a:r>
            <a:r>
              <a:rPr lang="en-US" sz="3200" b="1"/>
              <a:t>(1):AC+BD=CD</a:t>
            </a:r>
            <a:endParaRPr/>
          </a:p>
          <a:p>
            <a:pPr/>
            <a:r>
              <a:rPr lang="en-US" sz="3200" b="1"/>
              <a:t>        (2):∠DOC=90°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003800" y="2852737"/>
            <a:ext cx="2663825" cy="2663825"/>
          </a:xfrm>
          <a:prstGeom prst="ellipse">
            <a:avLst/>
          </a:prstGeom>
          <a:ln w="3810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 flipV="1">
            <a:off x="5003800" y="3213100"/>
            <a:ext cx="0" cy="1008062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 flipV="1">
            <a:off x="7667625" y="2349500"/>
            <a:ext cx="0" cy="172720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 flipH="1">
            <a:off x="5003800" y="2349500"/>
            <a:ext cx="2663825" cy="86360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003800" y="4221162"/>
            <a:ext cx="2663825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5003800" y="3213100"/>
            <a:ext cx="1296987" cy="1008062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 flipV="1">
            <a:off x="6300787" y="2420937"/>
            <a:ext cx="1366837" cy="180022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4356100" y="4149725"/>
            <a:ext cx="477837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A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7740650" y="3933825"/>
            <a:ext cx="477837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B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4427537" y="2781300"/>
            <a:ext cx="477837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C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7740650" y="2060575"/>
            <a:ext cx="477837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D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6011862" y="4365625"/>
            <a:ext cx="500062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O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5508625" y="2205037"/>
            <a:ext cx="455612" cy="579437"/>
          </a:xfrm>
          <a:prstGeom prst="rect">
            <a:avLst/>
          </a:prstGeom>
          <a:ln w="38100"/>
        </p:spPr>
        <p:txBody>
          <a:bodyPr wrap="none"/>
          <a:lstStyle/>
          <a:p>
            <a:pPr/>
            <a:r>
              <a:rPr lang="en-US" sz="3200" b="1"/>
              <a:t>E</a:t>
            </a:r>
            <a:endParaRPr/>
          </a:p>
        </p:txBody>
      </p:sp>
      <p:sp>
        <p:nvSpPr>
          <p:cNvPr id="1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1476375" y="3213100"/>
            <a:ext cx="1479550" cy="1479550"/>
            <a:chOff x="0" y="0"/>
            <a:chExt cx="932" cy="932"/>
          </a:xfrm>
        </p:grpSpPr>
        <p:sp>
          <p:nvSpPr>
            <p:cNvPr id="3" name=""/>
            <p:cNvSpPr/>
            <p:nvPr/>
          </p:nvSpPr>
          <p:spPr>
            <a:xfrm>
              <a:off x="930" y="2024"/>
              <a:ext cx="932" cy="93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932" cy="932"/>
            </a:xfrm>
            <a:prstGeom prst="ellipse">
              <a:avLst/>
            </a:prstGeom>
            <a:ln w="38100">
              <a:solidFill>
                <a:srgbClr val="000000"/>
              </a:solidFill>
              <a:prstDash val="dash"/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67" y="394"/>
              <a:ext cx="195" cy="154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1000">
                  <a:latin typeface="Tahoma"/>
                </a:rPr>
                <a:t>●</a:t>
              </a:r>
              <a:endParaRPr/>
            </a:p>
          </p:txBody>
        </p:sp>
      </p:grpSp>
      <p:sp>
        <p:nvSpPr>
          <p:cNvPr id="6" name=""/>
          <p:cNvSpPr/>
          <p:nvPr>
            <p:ph type="body" idx="1"/>
          </p:nvPr>
        </p:nvSpPr>
        <p:spPr>
          <a:xfrm>
            <a:off x="0" y="1557337"/>
            <a:ext cx="8991600" cy="8382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  <a:latin typeface="黑体"/>
              </a:rPr>
              <a:t>从一块三角形材料中,能否剪下一个圆,使其与各边都相切?</a:t>
            </a:r>
            <a:endParaRPr/>
          </a:p>
        </p:txBody>
      </p:sp>
      <p:grpSp>
        <p:nvGrpSpPr>
          <p:cNvPr id="7" name=""/>
          <p:cNvGrpSpPr/>
          <p:nvPr/>
        </p:nvGrpSpPr>
        <p:grpSpPr>
          <a:xfrm>
            <a:off x="1331912" y="692150"/>
            <a:ext cx="3581400" cy="685800"/>
            <a:chOff x="0" y="0"/>
            <a:chExt cx="2256" cy="432"/>
          </a:xfrm>
        </p:grpSpPr>
        <p:sp>
          <p:nvSpPr>
            <p:cNvPr id="8" name=""/>
            <p:cNvSpPr/>
            <p:nvPr/>
          </p:nvSpPr>
          <p:spPr>
            <a:xfrm>
              <a:off x="839" y="436"/>
              <a:ext cx="2256" cy="43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9" name=""/>
            <p:cNvGrpSpPr/>
            <p:nvPr/>
          </p:nvGrpSpPr>
          <p:grpSpPr>
            <a:xfrm>
              <a:off x="0" y="29"/>
              <a:ext cx="1488" cy="313"/>
              <a:chOff x="0" y="0"/>
              <a:chExt cx="2112" cy="223"/>
            </a:xfrm>
          </p:grpSpPr>
          <p:sp>
            <p:nvSpPr>
              <p:cNvPr id="10" name=""/>
              <p:cNvSpPr/>
              <p:nvPr/>
            </p:nvSpPr>
            <p:spPr>
              <a:xfrm>
                <a:off x="0" y="29"/>
                <a:ext cx="1488" cy="313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0" y="0"/>
                <a:ext cx="2112" cy="223"/>
              </a:xfrm>
              <a:prstGeom prst="rect">
                <a:avLst/>
              </a:prstGeom>
              <a:gradFill rotWithShape="1">
                <a:gsLst>
                  <a:gs pos="0">
                    <a:srgbClr val="FFCC99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rgbClr val="CC0000"/>
                </a:solidFill>
              </a:ln>
            </p:spPr>
            <p:txBody>
              <a:bodyPr/>
              <a:lstStyle/>
              <a:p>
                <a:pPr/>
                <a:r>
                  <a:rPr lang="en-US" sz="2400" b="1">
                    <a:latin typeface="Times New Roman"/>
                  </a:rPr>
                  <a:t>         思考？</a:t>
                </a:r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1681" y="-1"/>
                <a:ext cx="164" cy="206"/>
              </a:xfrm>
              <a:prstGeom prst="rect">
                <a:avLst/>
              </a:prstGeom>
              <a:ln/>
            </p:spPr>
            <p:txBody>
              <a:bodyPr wrap="none"/>
              <a:lstStyle/>
              <a:p>
                <a:endParaRPr/>
              </a:p>
            </p:txBody>
          </p:sp>
        </p:grpSp>
        <p:pic>
          <p:nvPicPr>
            <p:cNvPr id="1" name="" descr="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1488" y="0"/>
              <a:ext cx="768" cy="432"/>
            </a:xfrm>
            <a:prstGeom prst="rect">
              <a:avLst/>
            </a:prstGeom>
            <a:noFill/>
            <a:ln/>
          </p:spPr>
        </p:pic>
        <p:pic>
          <p:nvPicPr>
            <p:cNvPr id="2" name="" descr="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>
            <a:xfrm>
              <a:off x="0" y="96"/>
              <a:ext cx="336" cy="336"/>
            </a:xfrm>
            <a:prstGeom prst="rect">
              <a:avLst/>
            </a:prstGeom>
            <a:noFill/>
            <a:ln/>
          </p:spPr>
        </p:pic>
      </p:grpSp>
      <p:grpSp>
        <p:nvGrpSpPr>
          <p:cNvPr id="13" name=""/>
          <p:cNvGrpSpPr/>
          <p:nvPr/>
        </p:nvGrpSpPr>
        <p:grpSpPr>
          <a:xfrm>
            <a:off x="76200" y="2286000"/>
            <a:ext cx="3733800" cy="2667000"/>
            <a:chOff x="0" y="0"/>
            <a:chExt cx="2352" cy="1680"/>
          </a:xfrm>
        </p:grpSpPr>
        <p:sp>
          <p:nvSpPr>
            <p:cNvPr id="14" name=""/>
            <p:cNvSpPr/>
            <p:nvPr/>
          </p:nvSpPr>
          <p:spPr>
            <a:xfrm>
              <a:off x="48" y="1440"/>
              <a:ext cx="2352" cy="168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 flipV="1">
              <a:off x="192" y="1524"/>
              <a:ext cx="1955" cy="1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 flipV="1">
              <a:off x="190" y="238"/>
              <a:ext cx="1294" cy="128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1488" y="240"/>
              <a:ext cx="653" cy="129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1392" y="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A</a:t>
              </a:r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0" y="1344"/>
              <a:ext cx="19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B</a:t>
              </a:r>
              <a:endParaRPr/>
            </a:p>
          </p:txBody>
        </p:sp>
        <p:sp>
          <p:nvSpPr>
            <p:cNvPr id="20" name=""/>
            <p:cNvSpPr/>
            <p:nvPr/>
          </p:nvSpPr>
          <p:spPr>
            <a:xfrm>
              <a:off x="2112" y="1392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C</a:t>
              </a:r>
              <a:endParaRPr/>
            </a:p>
          </p:txBody>
        </p:sp>
      </p:grpSp>
      <p:grpSp>
        <p:nvGrpSpPr>
          <p:cNvPr id="21" name=""/>
          <p:cNvGrpSpPr/>
          <p:nvPr/>
        </p:nvGrpSpPr>
        <p:grpSpPr>
          <a:xfrm>
            <a:off x="4572000" y="2286000"/>
            <a:ext cx="3733800" cy="2667000"/>
            <a:chOff x="0" y="0"/>
            <a:chExt cx="2352" cy="1680"/>
          </a:xfrm>
        </p:grpSpPr>
        <p:sp>
          <p:nvSpPr>
            <p:cNvPr id="22" name=""/>
            <p:cNvSpPr/>
            <p:nvPr/>
          </p:nvSpPr>
          <p:spPr>
            <a:xfrm>
              <a:off x="2880" y="1440"/>
              <a:ext cx="2352" cy="168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3" name=""/>
            <p:cNvSpPr/>
            <p:nvPr/>
          </p:nvSpPr>
          <p:spPr>
            <a:xfrm flipV="1">
              <a:off x="192" y="1524"/>
              <a:ext cx="1955" cy="1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 flipV="1">
              <a:off x="190" y="238"/>
              <a:ext cx="1294" cy="128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25" name=""/>
            <p:cNvSpPr/>
            <p:nvPr/>
          </p:nvSpPr>
          <p:spPr>
            <a:xfrm>
              <a:off x="1488" y="240"/>
              <a:ext cx="653" cy="129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26" name=""/>
            <p:cNvSpPr/>
            <p:nvPr/>
          </p:nvSpPr>
          <p:spPr>
            <a:xfrm>
              <a:off x="1392" y="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A</a:t>
              </a:r>
              <a:endParaRPr/>
            </a:p>
          </p:txBody>
        </p:sp>
        <p:sp>
          <p:nvSpPr>
            <p:cNvPr id="27" name=""/>
            <p:cNvSpPr/>
            <p:nvPr/>
          </p:nvSpPr>
          <p:spPr>
            <a:xfrm>
              <a:off x="0" y="1344"/>
              <a:ext cx="19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B</a:t>
              </a:r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2112" y="1392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/>
                </a:rPr>
                <a:t>C</a:t>
              </a:r>
              <a:endParaRPr/>
            </a:p>
          </p:txBody>
        </p:sp>
      </p:grpSp>
      <p:grpSp>
        <p:nvGrpSpPr>
          <p:cNvPr id="29" name=""/>
          <p:cNvGrpSpPr/>
          <p:nvPr/>
        </p:nvGrpSpPr>
        <p:grpSpPr>
          <a:xfrm>
            <a:off x="1447800" y="3395662"/>
            <a:ext cx="1676400" cy="1404937"/>
            <a:chOff x="0" y="0"/>
            <a:chExt cx="1056" cy="885"/>
          </a:xfrm>
        </p:grpSpPr>
        <p:sp>
          <p:nvSpPr>
            <p:cNvPr id="30" name=""/>
            <p:cNvSpPr/>
            <p:nvPr/>
          </p:nvSpPr>
          <p:spPr>
            <a:xfrm>
              <a:off x="912" y="2139"/>
              <a:ext cx="1056" cy="8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1" name=""/>
            <p:cNvSpPr/>
            <p:nvPr/>
          </p:nvSpPr>
          <p:spPr>
            <a:xfrm>
              <a:off x="487" y="353"/>
              <a:ext cx="0" cy="4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32" name=""/>
            <p:cNvSpPr/>
            <p:nvPr/>
          </p:nvSpPr>
          <p:spPr>
            <a:xfrm>
              <a:off x="432" y="597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┓</a:t>
              </a:r>
              <a:endParaRPr/>
            </a:p>
          </p:txBody>
        </p:sp>
        <p:sp>
          <p:nvSpPr>
            <p:cNvPr id="33" name=""/>
            <p:cNvSpPr/>
            <p:nvPr/>
          </p:nvSpPr>
          <p:spPr>
            <a:xfrm flipV="1">
              <a:off x="480" y="130"/>
              <a:ext cx="454" cy="2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34" name=""/>
            <p:cNvSpPr/>
            <p:nvPr/>
          </p:nvSpPr>
          <p:spPr>
            <a:xfrm rot="1714740">
              <a:off x="720" y="117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  <p:sp>
          <p:nvSpPr>
            <p:cNvPr id="35" name=""/>
            <p:cNvSpPr/>
            <p:nvPr/>
          </p:nvSpPr>
          <p:spPr>
            <a:xfrm flipH="1" flipV="1">
              <a:off x="122" y="0"/>
              <a:ext cx="365" cy="3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36" name=""/>
            <p:cNvSpPr/>
            <p:nvPr/>
          </p:nvSpPr>
          <p:spPr>
            <a:xfrm rot="2784656">
              <a:off x="0" y="21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</p:grpSp>
      <p:sp>
        <p:nvSpPr>
          <p:cNvPr id="37" name=""/>
          <p:cNvSpPr/>
          <p:nvPr/>
        </p:nvSpPr>
        <p:spPr>
          <a:xfrm flipV="1">
            <a:off x="373062" y="3433762"/>
            <a:ext cx="3228975" cy="126841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38" name=""/>
          <p:cNvSpPr/>
          <p:nvPr/>
        </p:nvSpPr>
        <p:spPr>
          <a:xfrm flipH="1" flipV="1">
            <a:off x="1127125" y="3321050"/>
            <a:ext cx="2328862" cy="13843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grpSp>
        <p:nvGrpSpPr>
          <p:cNvPr id="39" name=""/>
          <p:cNvGrpSpPr/>
          <p:nvPr/>
        </p:nvGrpSpPr>
        <p:grpSpPr>
          <a:xfrm>
            <a:off x="2133600" y="3962400"/>
            <a:ext cx="457200" cy="838200"/>
            <a:chOff x="0" y="0"/>
            <a:chExt cx="288" cy="528"/>
          </a:xfrm>
        </p:grpSpPr>
        <p:sp>
          <p:nvSpPr>
            <p:cNvPr id="40" name=""/>
            <p:cNvSpPr/>
            <p:nvPr/>
          </p:nvSpPr>
          <p:spPr>
            <a:xfrm>
              <a:off x="1344" y="2496"/>
              <a:ext cx="288" cy="52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1" name=""/>
            <p:cNvSpPr/>
            <p:nvPr/>
          </p:nvSpPr>
          <p:spPr>
            <a:xfrm flipH="1">
              <a:off x="55" y="0"/>
              <a:ext cx="5" cy="478"/>
            </a:xfrm>
            <a:prstGeom prst="line">
              <a:avLst/>
            </a:prstGeom>
            <a:ln w="38100">
              <a:solidFill>
                <a:srgbClr val="3333cc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42" name=""/>
            <p:cNvSpPr/>
            <p:nvPr/>
          </p:nvSpPr>
          <p:spPr>
            <a:xfrm>
              <a:off x="0" y="24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99cc00"/>
                  </a:solidFill>
                  <a:latin typeface="Tahoma"/>
                </a:rPr>
                <a:t>┓</a:t>
              </a:r>
              <a:endParaRPr/>
            </a:p>
          </p:txBody>
        </p:sp>
      </p:grpSp>
      <p:sp>
        <p:nvSpPr>
          <p:cNvPr id="43" name=""/>
          <p:cNvSpPr/>
          <p:nvPr/>
        </p:nvSpPr>
        <p:spPr>
          <a:xfrm>
            <a:off x="2057400" y="3467100"/>
            <a:ext cx="457200" cy="6096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Tahoma"/>
              </a:rPr>
              <a:t>I</a:t>
            </a:r>
            <a:r>
              <a:rPr lang="en-US" sz="1000" b="1">
                <a:latin typeface="Tahoma"/>
              </a:rPr>
              <a:t>●</a:t>
            </a:r>
            <a:endParaRPr/>
          </a:p>
        </p:txBody>
      </p:sp>
      <p:grpSp>
        <p:nvGrpSpPr>
          <p:cNvPr id="44" name=""/>
          <p:cNvGrpSpPr/>
          <p:nvPr/>
        </p:nvGrpSpPr>
        <p:grpSpPr>
          <a:xfrm>
            <a:off x="1447800" y="3395662"/>
            <a:ext cx="1676400" cy="1404937"/>
            <a:chOff x="0" y="0"/>
            <a:chExt cx="1056" cy="885"/>
          </a:xfrm>
        </p:grpSpPr>
        <p:sp>
          <p:nvSpPr>
            <p:cNvPr id="45" name=""/>
            <p:cNvSpPr/>
            <p:nvPr/>
          </p:nvSpPr>
          <p:spPr>
            <a:xfrm>
              <a:off x="912" y="2139"/>
              <a:ext cx="1056" cy="8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6" name=""/>
            <p:cNvSpPr/>
            <p:nvPr/>
          </p:nvSpPr>
          <p:spPr>
            <a:xfrm>
              <a:off x="487" y="353"/>
              <a:ext cx="0" cy="4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47" name=""/>
            <p:cNvSpPr/>
            <p:nvPr/>
          </p:nvSpPr>
          <p:spPr>
            <a:xfrm>
              <a:off x="432" y="597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┓</a:t>
              </a:r>
              <a:endParaRPr/>
            </a:p>
          </p:txBody>
        </p:sp>
        <p:sp>
          <p:nvSpPr>
            <p:cNvPr id="48" name=""/>
            <p:cNvSpPr/>
            <p:nvPr/>
          </p:nvSpPr>
          <p:spPr>
            <a:xfrm flipV="1">
              <a:off x="480" y="130"/>
              <a:ext cx="454" cy="2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49" name=""/>
            <p:cNvSpPr/>
            <p:nvPr/>
          </p:nvSpPr>
          <p:spPr>
            <a:xfrm rot="1714740">
              <a:off x="720" y="117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  <p:sp>
          <p:nvSpPr>
            <p:cNvPr id="50" name=""/>
            <p:cNvSpPr/>
            <p:nvPr/>
          </p:nvSpPr>
          <p:spPr>
            <a:xfrm flipH="1" flipV="1">
              <a:off x="122" y="0"/>
              <a:ext cx="365" cy="3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51" name=""/>
            <p:cNvSpPr/>
            <p:nvPr/>
          </p:nvSpPr>
          <p:spPr>
            <a:xfrm rot="2784656">
              <a:off x="0" y="21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</p:grpSp>
      <p:grpSp>
        <p:nvGrpSpPr>
          <p:cNvPr id="52" name=""/>
          <p:cNvGrpSpPr/>
          <p:nvPr/>
        </p:nvGrpSpPr>
        <p:grpSpPr>
          <a:xfrm>
            <a:off x="1447800" y="3395662"/>
            <a:ext cx="1676400" cy="1404937"/>
            <a:chOff x="0" y="0"/>
            <a:chExt cx="1056" cy="885"/>
          </a:xfrm>
        </p:grpSpPr>
        <p:sp>
          <p:nvSpPr>
            <p:cNvPr id="53" name=""/>
            <p:cNvSpPr/>
            <p:nvPr/>
          </p:nvSpPr>
          <p:spPr>
            <a:xfrm>
              <a:off x="912" y="2139"/>
              <a:ext cx="1056" cy="8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4" name=""/>
            <p:cNvSpPr/>
            <p:nvPr/>
          </p:nvSpPr>
          <p:spPr>
            <a:xfrm>
              <a:off x="487" y="353"/>
              <a:ext cx="0" cy="4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55" name=""/>
            <p:cNvSpPr/>
            <p:nvPr/>
          </p:nvSpPr>
          <p:spPr>
            <a:xfrm>
              <a:off x="432" y="597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┓</a:t>
              </a:r>
              <a:endParaRPr/>
            </a:p>
          </p:txBody>
        </p:sp>
        <p:sp>
          <p:nvSpPr>
            <p:cNvPr id="56" name=""/>
            <p:cNvSpPr/>
            <p:nvPr/>
          </p:nvSpPr>
          <p:spPr>
            <a:xfrm flipV="1">
              <a:off x="480" y="130"/>
              <a:ext cx="454" cy="2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57" name=""/>
            <p:cNvSpPr/>
            <p:nvPr/>
          </p:nvSpPr>
          <p:spPr>
            <a:xfrm rot="1714740">
              <a:off x="720" y="117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  <p:sp>
          <p:nvSpPr>
            <p:cNvPr id="58" name=""/>
            <p:cNvSpPr/>
            <p:nvPr/>
          </p:nvSpPr>
          <p:spPr>
            <a:xfrm flipH="1" flipV="1">
              <a:off x="122" y="0"/>
              <a:ext cx="365" cy="3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59" name=""/>
            <p:cNvSpPr/>
            <p:nvPr/>
          </p:nvSpPr>
          <p:spPr>
            <a:xfrm rot="2784656">
              <a:off x="0" y="21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</p:grpSp>
      <p:grpSp>
        <p:nvGrpSpPr>
          <p:cNvPr id="60" name=""/>
          <p:cNvGrpSpPr/>
          <p:nvPr/>
        </p:nvGrpSpPr>
        <p:grpSpPr>
          <a:xfrm>
            <a:off x="1447800" y="3395662"/>
            <a:ext cx="1676400" cy="1404937"/>
            <a:chOff x="0" y="0"/>
            <a:chExt cx="1056" cy="885"/>
          </a:xfrm>
        </p:grpSpPr>
        <p:sp>
          <p:nvSpPr>
            <p:cNvPr id="61" name=""/>
            <p:cNvSpPr/>
            <p:nvPr/>
          </p:nvSpPr>
          <p:spPr>
            <a:xfrm>
              <a:off x="912" y="2139"/>
              <a:ext cx="1056" cy="8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62" name=""/>
            <p:cNvSpPr/>
            <p:nvPr/>
          </p:nvSpPr>
          <p:spPr>
            <a:xfrm>
              <a:off x="487" y="353"/>
              <a:ext cx="0" cy="4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63" name=""/>
            <p:cNvSpPr/>
            <p:nvPr/>
          </p:nvSpPr>
          <p:spPr>
            <a:xfrm>
              <a:off x="432" y="597"/>
              <a:ext cx="240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┓</a:t>
              </a:r>
              <a:endParaRPr/>
            </a:p>
          </p:txBody>
        </p:sp>
        <p:sp>
          <p:nvSpPr>
            <p:cNvPr id="64" name=""/>
            <p:cNvSpPr/>
            <p:nvPr/>
          </p:nvSpPr>
          <p:spPr>
            <a:xfrm flipV="1">
              <a:off x="480" y="130"/>
              <a:ext cx="454" cy="22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65" name=""/>
            <p:cNvSpPr/>
            <p:nvPr/>
          </p:nvSpPr>
          <p:spPr>
            <a:xfrm rot="1714740">
              <a:off x="720" y="117"/>
              <a:ext cx="336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  <p:sp>
          <p:nvSpPr>
            <p:cNvPr id="66" name=""/>
            <p:cNvSpPr/>
            <p:nvPr/>
          </p:nvSpPr>
          <p:spPr>
            <a:xfrm flipH="1" flipV="1">
              <a:off x="122" y="0"/>
              <a:ext cx="365" cy="3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67" name=""/>
            <p:cNvSpPr/>
            <p:nvPr/>
          </p:nvSpPr>
          <p:spPr>
            <a:xfrm rot="2784656">
              <a:off x="0" y="21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9999"/>
                  </a:solidFill>
                  <a:latin typeface="Tahoma"/>
                </a:rPr>
                <a:t>┗</a:t>
              </a:r>
              <a:endParaRPr/>
            </a:p>
          </p:txBody>
        </p:sp>
      </p:grpSp>
      <p:sp>
        <p:nvSpPr>
          <p:cNvPr id="68" name=""/>
          <p:cNvSpPr/>
          <p:nvPr/>
        </p:nvSpPr>
        <p:spPr>
          <a:xfrm flipV="1">
            <a:off x="4924425" y="3429000"/>
            <a:ext cx="3228975" cy="126841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69" name=""/>
          <p:cNvSpPr/>
          <p:nvPr/>
        </p:nvSpPr>
        <p:spPr>
          <a:xfrm flipH="1" flipV="1">
            <a:off x="5595937" y="3340100"/>
            <a:ext cx="2328862" cy="138430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70" name=""/>
          <p:cNvSpPr/>
          <p:nvPr/>
        </p:nvSpPr>
        <p:spPr>
          <a:xfrm>
            <a:off x="6553200" y="3505200"/>
            <a:ext cx="457200" cy="6096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Tahoma"/>
              </a:rPr>
              <a:t>I</a:t>
            </a:r>
            <a:r>
              <a:rPr lang="en-US" sz="1000" b="1">
                <a:latin typeface="Tahoma"/>
              </a:rPr>
              <a:t>●</a:t>
            </a:r>
            <a:endParaRPr/>
          </a:p>
        </p:txBody>
      </p:sp>
      <p:grpSp>
        <p:nvGrpSpPr>
          <p:cNvPr id="71" name=""/>
          <p:cNvGrpSpPr/>
          <p:nvPr/>
        </p:nvGrpSpPr>
        <p:grpSpPr>
          <a:xfrm>
            <a:off x="6629400" y="3962400"/>
            <a:ext cx="457200" cy="838200"/>
            <a:chOff x="0" y="0"/>
            <a:chExt cx="288" cy="528"/>
          </a:xfrm>
        </p:grpSpPr>
        <p:sp>
          <p:nvSpPr>
            <p:cNvPr id="72" name=""/>
            <p:cNvSpPr/>
            <p:nvPr/>
          </p:nvSpPr>
          <p:spPr>
            <a:xfrm>
              <a:off x="4176" y="2496"/>
              <a:ext cx="288" cy="52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73" name=""/>
            <p:cNvSpPr/>
            <p:nvPr/>
          </p:nvSpPr>
          <p:spPr>
            <a:xfrm flipH="1">
              <a:off x="55" y="0"/>
              <a:ext cx="5" cy="478"/>
            </a:xfrm>
            <a:prstGeom prst="line">
              <a:avLst/>
            </a:prstGeom>
            <a:ln w="38100">
              <a:solidFill>
                <a:srgbClr val="3333cc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74" name=""/>
            <p:cNvSpPr/>
            <p:nvPr/>
          </p:nvSpPr>
          <p:spPr>
            <a:xfrm>
              <a:off x="0" y="240"/>
              <a:ext cx="28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99cc00"/>
                  </a:solidFill>
                  <a:latin typeface="Tahoma"/>
                </a:rPr>
                <a:t>┓</a:t>
              </a:r>
              <a:endParaRPr/>
            </a:p>
          </p:txBody>
        </p:sp>
      </p:grpSp>
      <p:grpSp>
        <p:nvGrpSpPr>
          <p:cNvPr id="75" name=""/>
          <p:cNvGrpSpPr/>
          <p:nvPr/>
        </p:nvGrpSpPr>
        <p:grpSpPr>
          <a:xfrm>
            <a:off x="5988050" y="3208337"/>
            <a:ext cx="1479550" cy="1479550"/>
            <a:chOff x="0" y="0"/>
            <a:chExt cx="932" cy="932"/>
          </a:xfrm>
        </p:grpSpPr>
        <p:sp>
          <p:nvSpPr>
            <p:cNvPr id="76" name=""/>
            <p:cNvSpPr/>
            <p:nvPr/>
          </p:nvSpPr>
          <p:spPr>
            <a:xfrm>
              <a:off x="3772" y="2021"/>
              <a:ext cx="932" cy="93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77" name=""/>
            <p:cNvSpPr/>
            <p:nvPr/>
          </p:nvSpPr>
          <p:spPr>
            <a:xfrm>
              <a:off x="0" y="0"/>
              <a:ext cx="932" cy="932"/>
            </a:xfrm>
            <a:prstGeom prst="ellipse">
              <a:avLst/>
            </a:prstGeom>
            <a:ln w="38100"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78" name=""/>
            <p:cNvSpPr/>
            <p:nvPr/>
          </p:nvSpPr>
          <p:spPr>
            <a:xfrm>
              <a:off x="367" y="394"/>
              <a:ext cx="195" cy="154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1000">
                  <a:solidFill>
                    <a:srgbClr val="009999"/>
                  </a:solidFill>
                  <a:latin typeface="Tahoma"/>
                </a:rPr>
                <a:t>●</a:t>
              </a:r>
              <a:endParaRPr/>
            </a:p>
          </p:txBody>
        </p:sp>
      </p:grpSp>
      <p:sp>
        <p:nvSpPr>
          <p:cNvPr id="79" name=""/>
          <p:cNvSpPr/>
          <p:nvPr/>
        </p:nvSpPr>
        <p:spPr>
          <a:xfrm>
            <a:off x="1547812" y="3284537"/>
            <a:ext cx="1439862" cy="1439862"/>
          </a:xfrm>
          <a:prstGeom prst="ellips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0" name=""/>
          <p:cNvSpPr/>
          <p:nvPr/>
        </p:nvSpPr>
        <p:spPr>
          <a:xfrm>
            <a:off x="1692275" y="3429000"/>
            <a:ext cx="1150937" cy="1152525"/>
          </a:xfrm>
          <a:prstGeom prst="ellips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/>
      <p:bldP spid="22" grpId="0" animBg="1"/>
      <p:bldP spid="30" grpId="0" animBg="1"/>
      <p:bldP spid="37" grpId="0" animBg="1"/>
      <p:bldP spid="38" grpId="0" animBg="1"/>
      <p:bldP spid="40" grpId="0" animBg="1"/>
      <p:bldP spid="43" grpId="0"/>
      <p:bldP spid="45" grpId="0" animBg="1"/>
      <p:bldP spid="53" grpId="0" animBg="1"/>
      <p:bldP spid="61" grpId="0" animBg="1"/>
      <p:bldP spid="68" grpId="0" animBg="1"/>
      <p:bldP spid="69" grpId="0" animBg="1"/>
      <p:bldP spid="70" grpId="0"/>
      <p:bldP spid="72" grpId="0" animBg="1"/>
      <p:bldP spid="76" grpId="0" animBg="1"/>
      <p:bldP spid="79" grpId="0" animBg="1"/>
      <p:bldP spid="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223837" y="2916237"/>
            <a:ext cx="3433762" cy="3941762"/>
            <a:chOff x="2064" y="720"/>
            <a:chExt cx="2343" cy="2483"/>
          </a:xfrm>
        </p:grpSpPr>
        <p:sp>
          <p:nvSpPr>
            <p:cNvPr id="3" name=""/>
            <p:cNvSpPr/>
            <p:nvPr/>
          </p:nvSpPr>
          <p:spPr>
            <a:xfrm>
              <a:off x="141" y="1837"/>
              <a:ext cx="2163" cy="248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2064" y="912"/>
              <a:ext cx="2343" cy="2291"/>
              <a:chOff x="480" y="0"/>
              <a:chExt cx="3485" cy="3461"/>
            </a:xfrm>
          </p:grpSpPr>
          <p:sp>
            <p:nvSpPr>
              <p:cNvPr id="5" name=""/>
              <p:cNvSpPr/>
              <p:nvPr/>
            </p:nvSpPr>
            <p:spPr>
              <a:xfrm>
                <a:off x="2064" y="912"/>
                <a:ext cx="2343" cy="2291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6" name=""/>
              <p:cNvSpPr/>
              <p:nvPr/>
            </p:nvSpPr>
            <p:spPr>
              <a:xfrm>
                <a:off x="1872" y="1248"/>
                <a:ext cx="1565" cy="1563"/>
              </a:xfrm>
              <a:prstGeom prst="ellipse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7" name=""/>
              <p:cNvGrpSpPr/>
              <p:nvPr/>
            </p:nvGrpSpPr>
            <p:grpSpPr>
              <a:xfrm>
                <a:off x="480" y="0"/>
                <a:ext cx="3485" cy="3417"/>
                <a:chOff x="1805" y="753"/>
                <a:chExt cx="3485" cy="3417"/>
              </a:xfrm>
            </p:grpSpPr>
            <p:sp>
              <p:nvSpPr>
                <p:cNvPr id="8" name=""/>
                <p:cNvSpPr/>
                <p:nvPr/>
              </p:nvSpPr>
              <p:spPr>
                <a:xfrm>
                  <a:off x="480" y="0"/>
                  <a:ext cx="3485" cy="341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 flipH="1">
                  <a:off x="2095" y="1181"/>
                  <a:ext cx="2403" cy="2383"/>
                </a:xfrm>
                <a:prstGeom prst="line">
                  <a:avLst/>
                </a:prstGeom>
                <a:ln w="38100">
                  <a:solidFill>
                    <a:srgbClr val="010101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095" y="3564"/>
                  <a:ext cx="2816" cy="15"/>
                </a:xfrm>
                <a:prstGeom prst="line">
                  <a:avLst/>
                </a:prstGeom>
                <a:ln w="38100">
                  <a:solidFill>
                    <a:srgbClr val="010101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1" name=""/>
                <p:cNvSpPr/>
                <p:nvPr/>
              </p:nvSpPr>
              <p:spPr>
                <a:xfrm flipH="1" flipV="1">
                  <a:off x="4498" y="1181"/>
                  <a:ext cx="413" cy="2398"/>
                </a:xfrm>
                <a:prstGeom prst="line">
                  <a:avLst/>
                </a:prstGeom>
                <a:ln w="38100">
                  <a:solidFill>
                    <a:srgbClr val="010101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2" name=""/>
                <p:cNvSpPr/>
                <p:nvPr/>
              </p:nvSpPr>
              <p:spPr>
                <a:xfrm>
                  <a:off x="4390" y="753"/>
                  <a:ext cx="0" cy="347"/>
                </a:xfrm>
                <a:prstGeom prst="rect">
                  <a:avLst/>
                </a:prstGeom>
                <a:ln/>
              </p:spPr>
              <p:txBody>
                <a:bodyPr lIns="0" tIns="0" rIns="0" bIns="0" wrap="none">
                  <a:spAutoFit/>
                </a:bodyPr>
                <a:lstStyle/>
                <a:p>
                  <a:endParaRPr/>
                </a:p>
              </p:txBody>
            </p:sp>
            <p:sp>
              <p:nvSpPr>
                <p:cNvPr id="13" name=""/>
                <p:cNvSpPr/>
                <p:nvPr/>
              </p:nvSpPr>
              <p:spPr>
                <a:xfrm>
                  <a:off x="1805" y="3502"/>
                  <a:ext cx="396" cy="668"/>
                </a:xfrm>
                <a:prstGeom prst="rect">
                  <a:avLst/>
                </a:prstGeom>
                <a:ln/>
              </p:spPr>
              <p:txBody>
                <a:bodyPr lIns="0" tIns="0" rIns="0" bIns="0" wrap="none">
                  <a:spAutoFit/>
                </a:bodyPr>
                <a:lstStyle/>
                <a:p>
                  <a:pPr/>
                  <a:r>
                    <a:rPr lang="en-US" sz="4600" b="1">
                      <a:solidFill>
                        <a:srgbClr val="000000"/>
                      </a:solidFill>
                    </a:rPr>
                    <a:t>B</a:t>
                  </a:r>
                  <a:endParaRPr/>
                </a:p>
              </p:txBody>
            </p:sp>
            <p:sp>
              <p:nvSpPr>
                <p:cNvPr id="14" name=""/>
                <p:cNvSpPr/>
                <p:nvPr/>
              </p:nvSpPr>
              <p:spPr>
                <a:xfrm>
                  <a:off x="4894" y="3487"/>
                  <a:ext cx="396" cy="668"/>
                </a:xfrm>
                <a:prstGeom prst="rect">
                  <a:avLst/>
                </a:prstGeom>
                <a:ln/>
              </p:spPr>
              <p:txBody>
                <a:bodyPr lIns="0" tIns="0" rIns="0" bIns="0" wrap="none">
                  <a:spAutoFit/>
                </a:bodyPr>
                <a:lstStyle/>
                <a:p>
                  <a:pPr/>
                  <a:r>
                    <a:rPr lang="en-US" sz="4600" b="1">
                      <a:solidFill>
                        <a:srgbClr val="000000"/>
                      </a:solidFill>
                    </a:rPr>
                    <a:t>C</a:t>
                  </a:r>
                  <a:endParaRPr/>
                </a:p>
              </p:txBody>
            </p:sp>
          </p:grpSp>
          <p:sp>
            <p:nvSpPr>
              <p:cNvPr id="15" name=""/>
              <p:cNvSpPr/>
              <p:nvPr/>
            </p:nvSpPr>
            <p:spPr>
              <a:xfrm>
                <a:off x="2298" y="1536"/>
                <a:ext cx="342" cy="0"/>
              </a:xfrm>
              <a:prstGeom prst="rect">
                <a:avLst/>
              </a:prstGeom>
              <a:ln/>
            </p:spPr>
            <p:txBody>
              <a:bodyPr lIns="0" tIns="0" rIns="0" bIns="0" wrap="none">
                <a:spAutoFit/>
              </a:bodyPr>
              <a:lstStyle/>
              <a:p>
                <a:endParaRPr/>
              </a:p>
            </p:txBody>
          </p:sp>
          <p:grpSp>
            <p:nvGrpSpPr>
              <p:cNvPr id="16" name=""/>
              <p:cNvGrpSpPr/>
              <p:nvPr/>
            </p:nvGrpSpPr>
            <p:grpSpPr>
              <a:xfrm>
                <a:off x="2112" y="1488"/>
                <a:ext cx="1302" cy="1973"/>
                <a:chOff x="4295" y="2592"/>
                <a:chExt cx="1302" cy="1973"/>
              </a:xfrm>
            </p:grpSpPr>
            <p:sp>
              <p:nvSpPr>
                <p:cNvPr id="17" name=""/>
                <p:cNvSpPr/>
                <p:nvPr/>
              </p:nvSpPr>
              <p:spPr>
                <a:xfrm>
                  <a:off x="2112" y="1488"/>
                  <a:ext cx="1302" cy="1973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18" name=""/>
                <p:cNvGrpSpPr/>
                <p:nvPr/>
              </p:nvGrpSpPr>
              <p:grpSpPr>
                <a:xfrm>
                  <a:off x="4295" y="2592"/>
                  <a:ext cx="1302" cy="544"/>
                  <a:chOff x="3456" y="2256"/>
                  <a:chExt cx="1302" cy="544"/>
                </a:xfrm>
              </p:grpSpPr>
              <p:sp>
                <p:nvSpPr>
                  <p:cNvPr id="19" name=""/>
                  <p:cNvSpPr/>
                  <p:nvPr/>
                </p:nvSpPr>
                <p:spPr>
                  <a:xfrm>
                    <a:off x="4295" y="2592"/>
                    <a:ext cx="1302" cy="54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0" name=""/>
                  <p:cNvSpPr/>
                  <p:nvPr/>
                </p:nvSpPr>
                <p:spPr>
                  <a:xfrm flipH="1" flipV="1">
                    <a:off x="3456" y="2256"/>
                    <a:ext cx="521" cy="544"/>
                  </a:xfrm>
                  <a:prstGeom prst="line">
                    <a:avLst/>
                  </a:prstGeom>
                  <a:ln w="0">
                    <a:solidFill>
                      <a:srgbClr val="C1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1" name=""/>
                  <p:cNvSpPr/>
                  <p:nvPr/>
                </p:nvSpPr>
                <p:spPr>
                  <a:xfrm flipV="1">
                    <a:off x="3977" y="2663"/>
                    <a:ext cx="781" cy="137"/>
                  </a:xfrm>
                  <a:prstGeom prst="line">
                    <a:avLst/>
                  </a:prstGeom>
                  <a:ln w="0">
                    <a:solidFill>
                      <a:srgbClr val="C1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</p:grpSp>
            <p:grpSp>
              <p:nvGrpSpPr>
                <p:cNvPr id="22" name=""/>
                <p:cNvGrpSpPr/>
                <p:nvPr/>
              </p:nvGrpSpPr>
              <p:grpSpPr>
                <a:xfrm>
                  <a:off x="4678" y="3136"/>
                  <a:ext cx="289" cy="1429"/>
                  <a:chOff x="3839" y="2800"/>
                  <a:chExt cx="289" cy="1429"/>
                </a:xfrm>
              </p:grpSpPr>
              <p:sp>
                <p:nvSpPr>
                  <p:cNvPr id="23" name=""/>
                  <p:cNvSpPr/>
                  <p:nvPr/>
                </p:nvSpPr>
                <p:spPr>
                  <a:xfrm>
                    <a:off x="4678" y="3136"/>
                    <a:ext cx="289" cy="1429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4" name=""/>
                  <p:cNvSpPr/>
                  <p:nvPr/>
                </p:nvSpPr>
                <p:spPr>
                  <a:xfrm>
                    <a:off x="3977" y="2800"/>
                    <a:ext cx="1" cy="779"/>
                  </a:xfrm>
                  <a:prstGeom prst="line">
                    <a:avLst/>
                  </a:prstGeom>
                  <a:ln w="0">
                    <a:solidFill>
                      <a:srgbClr val="C1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5" name=""/>
                  <p:cNvSpPr/>
                  <p:nvPr/>
                </p:nvSpPr>
                <p:spPr>
                  <a:xfrm>
                    <a:off x="3839" y="3504"/>
                    <a:ext cx="289" cy="725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endParaRPr/>
                  </a:p>
                </p:txBody>
              </p:sp>
            </p:grpSp>
          </p:grpSp>
          <p:sp>
            <p:nvSpPr>
              <p:cNvPr id="26" name=""/>
              <p:cNvSpPr/>
              <p:nvPr/>
            </p:nvSpPr>
            <p:spPr>
              <a:xfrm>
                <a:off x="2592" y="19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rgbClr val="00cc99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27" name=""/>
            <p:cNvSpPr/>
            <p:nvPr/>
          </p:nvSpPr>
          <p:spPr>
            <a:xfrm>
              <a:off x="3696" y="720"/>
              <a:ext cx="480" cy="576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5400" b="1">
                  <a:latin typeface="Times New Roman"/>
                </a:rPr>
                <a:t>A</a:t>
              </a:r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3408" y="1776"/>
              <a:ext cx="336" cy="519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4800" b="1">
                  <a:latin typeface="Times New Roman"/>
                </a:rPr>
                <a:t>I</a:t>
              </a:r>
              <a:endParaRPr/>
            </a:p>
          </p:txBody>
        </p:sp>
      </p:grpSp>
      <p:sp>
        <p:nvSpPr>
          <p:cNvPr id="29" name=""/>
          <p:cNvSpPr/>
          <p:nvPr/>
        </p:nvSpPr>
        <p:spPr>
          <a:xfrm>
            <a:off x="211137" y="1143000"/>
            <a:ext cx="8721725" cy="25304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latin typeface="Times New Roman"/>
              </a:rPr>
              <a:t>　    与三角形三边都相切的圆叫做</a:t>
            </a:r>
            <a:r>
              <a:rPr lang="en-US" sz="4000" b="1">
                <a:solidFill>
                  <a:srgbClr val="FF3300"/>
                </a:solidFill>
                <a:latin typeface="Times New Roman"/>
              </a:rPr>
              <a:t>三角形的内切圆</a:t>
            </a:r>
            <a:r>
              <a:rPr lang="en-US" sz="4000" b="1">
                <a:latin typeface="Times New Roman"/>
              </a:rPr>
              <a:t>，内切圆的圆心叫做三角形的</a:t>
            </a:r>
            <a:r>
              <a:rPr lang="en-US" sz="4000" b="1">
                <a:solidFill>
                  <a:srgbClr val="FF3300"/>
                </a:solidFill>
                <a:latin typeface="Times New Roman"/>
              </a:rPr>
              <a:t>内心</a:t>
            </a:r>
            <a:r>
              <a:rPr lang="en-US" sz="4000" b="1">
                <a:latin typeface="Times New Roman"/>
              </a:rPr>
              <a:t>，这个三角形叫做</a:t>
            </a:r>
            <a:r>
              <a:rPr lang="en-US" sz="4000" b="1">
                <a:solidFill>
                  <a:srgbClr val="FF3300"/>
                </a:solidFill>
                <a:latin typeface="Times New Roman"/>
              </a:rPr>
              <a:t>圆外切三角形</a:t>
            </a:r>
            <a:endParaRPr/>
          </a:p>
        </p:txBody>
      </p:sp>
      <p:sp>
        <p:nvSpPr>
          <p:cNvPr id="30" name=""/>
          <p:cNvSpPr/>
          <p:nvPr/>
        </p:nvSpPr>
        <p:spPr>
          <a:xfrm>
            <a:off x="141287" y="0"/>
            <a:ext cx="3494087" cy="1066800"/>
          </a:xfrm>
          <a:prstGeom prst="wedgeRoundRectCallout">
            <a:avLst/>
          </a:prstGeom>
          <a:solidFill>
            <a:schemeClr val="accent1"/>
          </a:solidFill>
          <a:ln>
            <a:solidFill>
              <a:srgbClr val="CC0099"/>
            </a:solidFill>
          </a:ln>
        </p:spPr>
        <p:txBody>
          <a:bodyPr/>
          <a:lstStyle/>
          <a:p>
            <a:pPr algn="ctr"/>
            <a:r>
              <a:rPr lang="en-US" sz="4800" b="1">
                <a:solidFill>
                  <a:srgbClr val="3333cc"/>
                </a:solidFill>
                <a:latin typeface="Times New Roman"/>
              </a:rPr>
              <a:t>有关概念</a:t>
            </a:r>
            <a:endParaRPr/>
          </a:p>
        </p:txBody>
      </p:sp>
      <p:sp>
        <p:nvSpPr>
          <p:cNvPr id="31" name=""/>
          <p:cNvSpPr/>
          <p:nvPr/>
        </p:nvSpPr>
        <p:spPr>
          <a:xfrm>
            <a:off x="3235325" y="3505200"/>
            <a:ext cx="6808787" cy="25304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333cc"/>
                </a:solidFill>
                <a:latin typeface="Times New Roman"/>
              </a:rPr>
              <a:t>⊙I是△ABC的</a:t>
            </a:r>
            <a:r>
              <a:rPr lang="en-US" sz="4000" b="1" u="sng">
                <a:solidFill>
                  <a:srgbClr val="3333cc"/>
                </a:solidFill>
                <a:latin typeface="Times New Roman"/>
              </a:rPr>
              <a:t>　　　　</a:t>
            </a:r>
            <a:r>
              <a:rPr lang="en-US" sz="4000" b="1">
                <a:solidFill>
                  <a:srgbClr val="3333cc"/>
                </a:solidFill>
                <a:latin typeface="Times New Roman"/>
              </a:rPr>
              <a:t>，</a:t>
            </a:r>
            <a:endParaRPr/>
          </a:p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333cc"/>
                </a:solidFill>
                <a:latin typeface="Times New Roman"/>
              </a:rPr>
              <a:t>点I是△ABC的</a:t>
            </a:r>
            <a:r>
              <a:rPr lang="en-US" sz="4000" b="1" u="sng">
                <a:solidFill>
                  <a:srgbClr val="3333cc"/>
                </a:solidFill>
                <a:latin typeface="Times New Roman"/>
              </a:rPr>
              <a:t>　　　　</a:t>
            </a:r>
            <a:r>
              <a:rPr lang="en-US" sz="4000" b="1">
                <a:solidFill>
                  <a:srgbClr val="3333cc"/>
                </a:solidFill>
                <a:latin typeface="Times New Roman"/>
              </a:rPr>
              <a:t>，</a:t>
            </a:r>
            <a:endParaRPr/>
          </a:p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333cc"/>
                </a:solidFill>
                <a:latin typeface="Times New Roman"/>
              </a:rPr>
              <a:t>△ABC是⊙I的</a:t>
            </a:r>
            <a:r>
              <a:rPr lang="en-US" sz="4000" b="1" u="sng">
                <a:solidFill>
                  <a:srgbClr val="3333cc"/>
                </a:solidFill>
                <a:latin typeface="Times New Roman"/>
              </a:rPr>
              <a:t>　　　　　</a:t>
            </a:r>
            <a:r>
              <a:rPr lang="en-US" sz="4000" b="1">
                <a:solidFill>
                  <a:srgbClr val="3333cc"/>
                </a:solidFill>
                <a:latin typeface="Times New Roman"/>
              </a:rPr>
              <a:t>。</a:t>
            </a:r>
            <a:endParaRPr/>
          </a:p>
        </p:txBody>
      </p:sp>
      <p:sp>
        <p:nvSpPr>
          <p:cNvPr id="32" name=""/>
          <p:cNvSpPr/>
          <p:nvPr/>
        </p:nvSpPr>
        <p:spPr>
          <a:xfrm>
            <a:off x="6632575" y="3429000"/>
            <a:ext cx="1900237" cy="7016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/>
              </a:rPr>
              <a:t>内切圆</a:t>
            </a:r>
            <a:endParaRPr/>
          </a:p>
        </p:txBody>
      </p:sp>
      <p:sp>
        <p:nvSpPr>
          <p:cNvPr id="33" name=""/>
          <p:cNvSpPr/>
          <p:nvPr/>
        </p:nvSpPr>
        <p:spPr>
          <a:xfrm>
            <a:off x="6823075" y="4251325"/>
            <a:ext cx="1898650" cy="7016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/>
              </a:rPr>
              <a:t>内心</a:t>
            </a:r>
            <a:endParaRPr/>
          </a:p>
        </p:txBody>
      </p:sp>
      <p:sp>
        <p:nvSpPr>
          <p:cNvPr id="34" name=""/>
          <p:cNvSpPr/>
          <p:nvPr/>
        </p:nvSpPr>
        <p:spPr>
          <a:xfrm>
            <a:off x="6472237" y="5229225"/>
            <a:ext cx="26717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  <a:latin typeface="Times New Roman"/>
              </a:rPr>
              <a:t>外切三角形</a:t>
            </a:r>
            <a:endParaRPr/>
          </a:p>
        </p:txBody>
      </p:sp>
      <p:sp>
        <p:nvSpPr>
          <p:cNvPr id="35" name=""/>
          <p:cNvSpPr/>
          <p:nvPr/>
        </p:nvSpPr>
        <p:spPr>
          <a:xfrm>
            <a:off x="3851275" y="6092825"/>
            <a:ext cx="410368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三角形的内心在何处?</a:t>
            </a:r>
            <a:endParaRPr/>
          </a:p>
        </p:txBody>
      </p:sp>
      <p:sp>
        <p:nvSpPr>
          <p:cNvPr id="36" name=""/>
          <p:cNvSpPr/>
          <p:nvPr/>
        </p:nvSpPr>
        <p:spPr>
          <a:xfrm>
            <a:off x="1908175" y="2420937"/>
            <a:ext cx="1439862" cy="0"/>
          </a:xfrm>
          <a:prstGeom prst="line">
            <a:avLst/>
          </a:prstGeom>
          <a:ln w="7620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7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0825" y="769937"/>
            <a:ext cx="6408737" cy="20415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1.如图1,△ABC是⊙O的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三角形;⊙ O是△ABC的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圆，点O叫△ABC的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，它是三角形_ _ _ _ _ _ _ </a:t>
            </a:r>
            <a:r>
              <a:rPr lang="en-US" sz="3200" b="1">
                <a:solidFill>
                  <a:srgbClr val="000000"/>
                </a:solidFill>
              </a:rPr>
              <a:t>_ _</a:t>
            </a:r>
            <a:r>
              <a:rPr lang="en-US" sz="3200"/>
              <a:t>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_ _的交点。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779837" y="1201737"/>
            <a:ext cx="20161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外接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43437" y="693737"/>
            <a:ext cx="20161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内接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700337" y="1704975"/>
            <a:ext cx="15843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外心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50825" y="2206625"/>
            <a:ext cx="331311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三边垂直平分线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860425" y="2981325"/>
            <a:ext cx="1841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1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1447800" y="3522662"/>
            <a:ext cx="9144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9" name=""/>
          <p:cNvSpPr/>
          <p:nvPr/>
        </p:nvSpPr>
        <p:spPr>
          <a:xfrm>
            <a:off x="0" y="5259387"/>
            <a:ext cx="9467850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3、如图2，△DEF是⊙I的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三角形， ⊙I是△DEF的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圆，点I是 △DEF的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心，它是_ __ _ _ __ _的交点。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0" y="2811462"/>
            <a:ext cx="5795962" cy="25288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2、定义：和三角形各边都相切的圆叫做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           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，内切圆的圆心叫做三角形的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，这个三角形叫做____________</a:t>
            </a:r>
            <a:r>
              <a:rPr lang="en-US" sz="3200" b="1" u="sng">
                <a:solidFill>
                  <a:srgbClr val="000000"/>
                </a:solidFill>
                <a:latin typeface="Times New Roman"/>
              </a:rPr>
              <a:t>                                   </a:t>
            </a:r>
            <a:endParaRPr/>
          </a:p>
        </p:txBody>
      </p:sp>
      <p:grpSp>
        <p:nvGrpSpPr>
          <p:cNvPr id="11" name=""/>
          <p:cNvGrpSpPr/>
          <p:nvPr/>
        </p:nvGrpSpPr>
        <p:grpSpPr>
          <a:xfrm>
            <a:off x="6934200" y="782637"/>
            <a:ext cx="2209800" cy="2676525"/>
            <a:chOff x="3984" y="0"/>
            <a:chExt cx="1392" cy="1686"/>
          </a:xfrm>
        </p:grpSpPr>
        <p:sp>
          <p:nvSpPr>
            <p:cNvPr id="12" name=""/>
            <p:cNvSpPr/>
            <p:nvPr/>
          </p:nvSpPr>
          <p:spPr>
            <a:xfrm>
              <a:off x="4368" y="493"/>
              <a:ext cx="1392" cy="168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13" name=""/>
            <p:cNvGrpSpPr/>
            <p:nvPr/>
          </p:nvGrpSpPr>
          <p:grpSpPr>
            <a:xfrm>
              <a:off x="3984" y="0"/>
              <a:ext cx="1392" cy="1344"/>
              <a:chOff x="3984" y="0"/>
              <a:chExt cx="1392" cy="1344"/>
            </a:xfrm>
          </p:grpSpPr>
          <p:sp>
            <p:nvSpPr>
              <p:cNvPr id="14" name=""/>
              <p:cNvSpPr/>
              <p:nvPr/>
            </p:nvSpPr>
            <p:spPr>
              <a:xfrm>
                <a:off x="3984" y="0"/>
                <a:ext cx="1392" cy="134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15" name=""/>
              <p:cNvGrpSpPr/>
              <p:nvPr/>
            </p:nvGrpSpPr>
            <p:grpSpPr>
              <a:xfrm>
                <a:off x="3984" y="0"/>
                <a:ext cx="1392" cy="1344"/>
                <a:chOff x="3984" y="0"/>
                <a:chExt cx="1392" cy="1344"/>
              </a:xfrm>
            </p:grpSpPr>
            <p:sp>
              <p:nvSpPr>
                <p:cNvPr id="16" name=""/>
                <p:cNvSpPr/>
                <p:nvPr/>
              </p:nvSpPr>
              <p:spPr>
                <a:xfrm>
                  <a:off x="3984" y="0"/>
                  <a:ext cx="1392" cy="134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17" name=""/>
                <p:cNvGrpSpPr/>
                <p:nvPr/>
              </p:nvGrpSpPr>
              <p:grpSpPr>
                <a:xfrm>
                  <a:off x="3984" y="0"/>
                  <a:ext cx="1392" cy="1344"/>
                  <a:chOff x="3984" y="0"/>
                  <a:chExt cx="1392" cy="1344"/>
                </a:xfrm>
              </p:grpSpPr>
              <p:sp>
                <p:nvSpPr>
                  <p:cNvPr id="18" name=""/>
                  <p:cNvSpPr/>
                  <p:nvPr/>
                </p:nvSpPr>
                <p:spPr>
                  <a:xfrm>
                    <a:off x="3984" y="0"/>
                    <a:ext cx="1392" cy="134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19" name=""/>
                  <p:cNvSpPr/>
                  <p:nvPr/>
                </p:nvSpPr>
                <p:spPr>
                  <a:xfrm>
                    <a:off x="4752" y="240"/>
                    <a:ext cx="336" cy="864"/>
                  </a:xfrm>
                  <a:prstGeom prst="line">
                    <a:avLst/>
                  </a:prstGeom>
                  <a:ln w="381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grpSp>
                <p:nvGrpSpPr>
                  <p:cNvPr id="20" name=""/>
                  <p:cNvGrpSpPr/>
                  <p:nvPr/>
                </p:nvGrpSpPr>
                <p:grpSpPr>
                  <a:xfrm>
                    <a:off x="3984" y="0"/>
                    <a:ext cx="1392" cy="1344"/>
                    <a:chOff x="3984" y="0"/>
                    <a:chExt cx="1392" cy="1344"/>
                  </a:xfrm>
                </p:grpSpPr>
                <p:sp>
                  <p:nvSpPr>
                    <p:cNvPr id="21" name=""/>
                    <p:cNvSpPr/>
                    <p:nvPr/>
                  </p:nvSpPr>
                  <p:spPr>
                    <a:xfrm>
                      <a:off x="3984" y="0"/>
                      <a:ext cx="1392" cy="1344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22" name=""/>
                    <p:cNvSpPr/>
                    <p:nvPr/>
                  </p:nvSpPr>
                  <p:spPr>
                    <a:xfrm>
                      <a:off x="4080" y="240"/>
                      <a:ext cx="1104" cy="1104"/>
                    </a:xfrm>
                    <a:prstGeom prst="ellips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 wrap="none" anchor="ctr"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23" name=""/>
                    <p:cNvSpPr/>
                    <p:nvPr/>
                  </p:nvSpPr>
                  <p:spPr>
                    <a:xfrm flipH="1">
                      <a:off x="4176" y="240"/>
                      <a:ext cx="576" cy="864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24" name=""/>
                    <p:cNvSpPr/>
                    <p:nvPr/>
                  </p:nvSpPr>
                  <p:spPr>
                    <a:xfrm>
                      <a:off x="4176" y="1104"/>
                      <a:ext cx="912" cy="0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25" name=""/>
                    <p:cNvSpPr/>
                    <p:nvPr/>
                  </p:nvSpPr>
                  <p:spPr>
                    <a:xfrm>
                      <a:off x="4656" y="0"/>
                      <a:ext cx="288" cy="327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  <a:endParaRPr/>
                    </a:p>
                  </p:txBody>
                </p:sp>
                <p:sp>
                  <p:nvSpPr>
                    <p:cNvPr id="26" name=""/>
                    <p:cNvSpPr/>
                    <p:nvPr/>
                  </p:nvSpPr>
                  <p:spPr>
                    <a:xfrm>
                      <a:off x="3984" y="1008"/>
                      <a:ext cx="288" cy="327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</a:rPr>
                        <a:t>B</a:t>
                      </a:r>
                      <a:endParaRPr/>
                    </a:p>
                  </p:txBody>
                </p:sp>
                <p:sp>
                  <p:nvSpPr>
                    <p:cNvPr id="27" name=""/>
                    <p:cNvSpPr/>
                    <p:nvPr/>
                  </p:nvSpPr>
                  <p:spPr>
                    <a:xfrm>
                      <a:off x="5088" y="960"/>
                      <a:ext cx="288" cy="327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endParaRPr/>
                    </a:p>
                  </p:txBody>
                </p:sp>
              </p:grpSp>
            </p:grpSp>
            <p:sp>
              <p:nvSpPr>
                <p:cNvPr id="28" name=""/>
                <p:cNvSpPr/>
                <p:nvPr/>
              </p:nvSpPr>
              <p:spPr>
                <a:xfrm>
                  <a:off x="4656" y="624"/>
                  <a:ext cx="288" cy="32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 b="1">
                      <a:solidFill>
                        <a:srgbClr val="000000"/>
                      </a:solidFill>
                      <a:latin typeface="Times New Roman"/>
                    </a:rPr>
                    <a:t>O</a:t>
                  </a:r>
                  <a:endParaRPr/>
                </a:p>
              </p:txBody>
            </p:sp>
          </p:grpSp>
          <p:sp>
            <p:nvSpPr>
              <p:cNvPr id="29" name=""/>
              <p:cNvSpPr/>
              <p:nvPr/>
            </p:nvSpPr>
            <p:spPr>
              <a:xfrm>
                <a:off x="4560" y="576"/>
                <a:ext cx="204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/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．</a:t>
                </a:r>
                <a:endParaRPr/>
              </a:p>
            </p:txBody>
          </p:sp>
        </p:grpSp>
        <p:sp>
          <p:nvSpPr>
            <p:cNvPr id="30" name=""/>
            <p:cNvSpPr/>
            <p:nvPr/>
          </p:nvSpPr>
          <p:spPr>
            <a:xfrm>
              <a:off x="4656" y="1392"/>
              <a:ext cx="576" cy="29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imes New Roman"/>
                </a:rPr>
                <a:t>图1</a:t>
              </a:r>
              <a:endParaRPr/>
            </a:p>
          </p:txBody>
        </p:sp>
      </p:grpSp>
      <p:grpSp>
        <p:nvGrpSpPr>
          <p:cNvPr id="31" name=""/>
          <p:cNvGrpSpPr/>
          <p:nvPr/>
        </p:nvGrpSpPr>
        <p:grpSpPr>
          <a:xfrm>
            <a:off x="5715000" y="3054350"/>
            <a:ext cx="3429000" cy="2133600"/>
            <a:chOff x="2880" y="1200"/>
            <a:chExt cx="2160" cy="1344"/>
          </a:xfrm>
        </p:grpSpPr>
        <p:sp>
          <p:nvSpPr>
            <p:cNvPr id="32" name=""/>
            <p:cNvSpPr/>
            <p:nvPr/>
          </p:nvSpPr>
          <p:spPr>
            <a:xfrm>
              <a:off x="3600" y="1924"/>
              <a:ext cx="2160" cy="134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3" name=""/>
            <p:cNvSpPr/>
            <p:nvPr/>
          </p:nvSpPr>
          <p:spPr>
            <a:xfrm>
              <a:off x="3696" y="1680"/>
              <a:ext cx="192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I</a:t>
              </a:r>
              <a:endParaRPr/>
            </a:p>
          </p:txBody>
        </p:sp>
        <p:grpSp>
          <p:nvGrpSpPr>
            <p:cNvPr id="34" name=""/>
            <p:cNvGrpSpPr/>
            <p:nvPr/>
          </p:nvGrpSpPr>
          <p:grpSpPr>
            <a:xfrm>
              <a:off x="2880" y="1200"/>
              <a:ext cx="2160" cy="1344"/>
              <a:chOff x="3600" y="1776"/>
              <a:chExt cx="2160" cy="1344"/>
            </a:xfrm>
          </p:grpSpPr>
          <p:sp>
            <p:nvSpPr>
              <p:cNvPr id="35" name=""/>
              <p:cNvSpPr/>
              <p:nvPr/>
            </p:nvSpPr>
            <p:spPr>
              <a:xfrm>
                <a:off x="2880" y="1200"/>
                <a:ext cx="2160" cy="134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36" name=""/>
              <p:cNvSpPr/>
              <p:nvPr/>
            </p:nvSpPr>
            <p:spPr>
              <a:xfrm>
                <a:off x="4128" y="2124"/>
                <a:ext cx="612" cy="612"/>
              </a:xfrm>
              <a:prstGeom prst="ellips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grpSp>
            <p:nvGrpSpPr>
              <p:cNvPr id="37" name=""/>
              <p:cNvGrpSpPr/>
              <p:nvPr/>
            </p:nvGrpSpPr>
            <p:grpSpPr>
              <a:xfrm>
                <a:off x="3600" y="1776"/>
                <a:ext cx="2160" cy="1344"/>
                <a:chOff x="3600" y="1776"/>
                <a:chExt cx="2160" cy="1344"/>
              </a:xfrm>
            </p:grpSpPr>
            <p:sp>
              <p:nvSpPr>
                <p:cNvPr id="38" name=""/>
                <p:cNvSpPr/>
                <p:nvPr/>
              </p:nvSpPr>
              <p:spPr>
                <a:xfrm>
                  <a:off x="3600" y="1776"/>
                  <a:ext cx="2160" cy="134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9" name=""/>
                <p:cNvSpPr/>
                <p:nvPr/>
              </p:nvSpPr>
              <p:spPr>
                <a:xfrm>
                  <a:off x="4176" y="1776"/>
                  <a:ext cx="336" cy="32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 b="1">
                      <a:solidFill>
                        <a:srgbClr val="000000"/>
                      </a:solidFill>
                      <a:latin typeface="Times New Roman"/>
                    </a:rPr>
                    <a:t>D</a:t>
                  </a:r>
                  <a:endParaRPr/>
                </a:p>
              </p:txBody>
            </p:sp>
            <p:sp>
              <p:nvSpPr>
                <p:cNvPr id="40" name=""/>
                <p:cNvSpPr/>
                <p:nvPr/>
              </p:nvSpPr>
              <p:spPr>
                <a:xfrm>
                  <a:off x="3600" y="2592"/>
                  <a:ext cx="336" cy="32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 b="1">
                      <a:solidFill>
                        <a:srgbClr val="000000"/>
                      </a:solidFill>
                      <a:latin typeface="Times New Roman"/>
                    </a:rPr>
                    <a:t>E</a:t>
                  </a:r>
                  <a:endParaRPr/>
                </a:p>
              </p:txBody>
            </p:sp>
            <p:sp>
              <p:nvSpPr>
                <p:cNvPr id="41" name=""/>
                <p:cNvSpPr/>
                <p:nvPr/>
              </p:nvSpPr>
              <p:spPr>
                <a:xfrm>
                  <a:off x="5424" y="2592"/>
                  <a:ext cx="336" cy="32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000000"/>
                      </a:solidFill>
                      <a:latin typeface="Times New Roman"/>
                    </a:rPr>
                    <a:t>F</a:t>
                  </a:r>
                  <a:endParaRPr/>
                </a:p>
              </p:txBody>
            </p:sp>
            <p:sp>
              <p:nvSpPr>
                <p:cNvPr id="42" name=""/>
                <p:cNvSpPr/>
                <p:nvPr/>
              </p:nvSpPr>
              <p:spPr>
                <a:xfrm>
                  <a:off x="3792" y="2736"/>
                  <a:ext cx="168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3" name=""/>
                <p:cNvSpPr/>
                <p:nvPr/>
              </p:nvSpPr>
              <p:spPr>
                <a:xfrm>
                  <a:off x="4368" y="2016"/>
                  <a:ext cx="1104" cy="72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4" name=""/>
                <p:cNvSpPr/>
                <p:nvPr/>
              </p:nvSpPr>
              <p:spPr>
                <a:xfrm flipH="1">
                  <a:off x="3792" y="2016"/>
                  <a:ext cx="576" cy="72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5" name=""/>
                <p:cNvSpPr/>
                <p:nvPr/>
              </p:nvSpPr>
              <p:spPr>
                <a:xfrm>
                  <a:off x="4320" y="2208"/>
                  <a:ext cx="336" cy="28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000000"/>
                      </a:solidFill>
                      <a:latin typeface="Times New Roman"/>
                    </a:rPr>
                    <a:t>．</a:t>
                  </a:r>
                  <a:endParaRPr/>
                </a:p>
              </p:txBody>
            </p:sp>
            <p:sp>
              <p:nvSpPr>
                <p:cNvPr id="46" name=""/>
                <p:cNvSpPr/>
                <p:nvPr/>
              </p:nvSpPr>
              <p:spPr>
                <a:xfrm>
                  <a:off x="4416" y="2832"/>
                  <a:ext cx="480" cy="28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000000"/>
                      </a:solidFill>
                      <a:latin typeface="Times New Roman"/>
                    </a:rPr>
                    <a:t>图2</a:t>
                  </a:r>
                  <a:endParaRPr/>
                </a:p>
              </p:txBody>
            </p:sp>
          </p:grpSp>
        </p:grpSp>
      </p:grpSp>
      <p:sp>
        <p:nvSpPr>
          <p:cNvPr id="47" name=""/>
          <p:cNvSpPr/>
          <p:nvPr/>
        </p:nvSpPr>
        <p:spPr>
          <a:xfrm>
            <a:off x="1835150" y="3170237"/>
            <a:ext cx="460851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三角形的内切圆</a:t>
            </a:r>
            <a:endParaRPr/>
          </a:p>
        </p:txBody>
      </p:sp>
      <p:sp>
        <p:nvSpPr>
          <p:cNvPr id="48" name=""/>
          <p:cNvSpPr/>
          <p:nvPr/>
        </p:nvSpPr>
        <p:spPr>
          <a:xfrm>
            <a:off x="539750" y="4251325"/>
            <a:ext cx="187166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内心</a:t>
            </a:r>
            <a:endParaRPr/>
          </a:p>
        </p:txBody>
      </p:sp>
      <p:sp>
        <p:nvSpPr>
          <p:cNvPr id="49" name=""/>
          <p:cNvSpPr/>
          <p:nvPr/>
        </p:nvSpPr>
        <p:spPr>
          <a:xfrm>
            <a:off x="179387" y="4754562"/>
            <a:ext cx="460851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圆的外切三角形</a:t>
            </a:r>
            <a:endParaRPr/>
          </a:p>
        </p:txBody>
      </p:sp>
      <p:sp>
        <p:nvSpPr>
          <p:cNvPr id="50" name=""/>
          <p:cNvSpPr/>
          <p:nvPr/>
        </p:nvSpPr>
        <p:spPr>
          <a:xfrm>
            <a:off x="5003800" y="5114925"/>
            <a:ext cx="20161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外切</a:t>
            </a:r>
            <a:endParaRPr/>
          </a:p>
        </p:txBody>
      </p:sp>
      <p:sp>
        <p:nvSpPr>
          <p:cNvPr id="51" name=""/>
          <p:cNvSpPr/>
          <p:nvPr/>
        </p:nvSpPr>
        <p:spPr>
          <a:xfrm>
            <a:off x="2339975" y="5691187"/>
            <a:ext cx="20161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内切</a:t>
            </a:r>
            <a:endParaRPr/>
          </a:p>
        </p:txBody>
      </p:sp>
      <p:sp>
        <p:nvSpPr>
          <p:cNvPr id="52" name=""/>
          <p:cNvSpPr/>
          <p:nvPr/>
        </p:nvSpPr>
        <p:spPr>
          <a:xfrm>
            <a:off x="7380287" y="5762625"/>
            <a:ext cx="244951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内</a:t>
            </a:r>
            <a:endParaRPr/>
          </a:p>
        </p:txBody>
      </p:sp>
      <p:sp>
        <p:nvSpPr>
          <p:cNvPr id="53" name=""/>
          <p:cNvSpPr/>
          <p:nvPr/>
        </p:nvSpPr>
        <p:spPr>
          <a:xfrm>
            <a:off x="1042987" y="6196012"/>
            <a:ext cx="435451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/>
              </a:rPr>
              <a:t>角平分线</a:t>
            </a:r>
            <a:endParaRPr/>
          </a:p>
        </p:txBody>
      </p:sp>
      <p:sp>
        <p:nvSpPr>
          <p:cNvPr id="5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 animBg="1"/>
      <p:bldP spid="32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3333cc"/>
      </a:accent4>
      <a:accent5>
        <a:srgbClr val="3333cc"/>
      </a:accent5>
      <a:accent6>
        <a:srgbClr val="3333cc"/>
      </a:accent6>
      <a:hlink>
        <a:srgbClr val="ccccff"/>
      </a:hlink>
      <a:folHlink>
        <a:srgbClr val="b2b2b2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  <a:extraClrScheme>
      <a:clrScheme name="dummyScheme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0000ff"/>
        </a:accent3>
        <a:accent4>
          <a:srgbClr val="00ffff"/>
        </a:accent4>
        <a:accent5>
          <a:srgbClr val="00ffff"/>
        </a:accent5>
        <a:accent6>
          <a:srgbClr val="00ffff"/>
        </a:accent6>
        <a:hlink>
          <a:srgbClr val="ff0000"/>
        </a:hlink>
        <a:folHlink>
          <a:srgbClr val="969696"/>
        </a:folHlink>
      </a:clrScheme>
    </a:extraClrScheme>
    <a:extraClrScheme>
      <a:clrScheme name="dummyScheme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cc"/>
        </a:accent3>
        <a:accent4>
          <a:srgbClr val="800000"/>
        </a:accent4>
        <a:accent5>
          <a:srgbClr val="800000"/>
        </a:accent5>
        <a:accent6>
          <a:srgbClr val="800000"/>
        </a:accent6>
        <a:hlink>
          <a:srgbClr val="0033cc"/>
        </a:hlink>
        <a:folHlink>
          <a:srgbClr val="ffcc66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808080"/>
        </a:accent4>
        <a:accent5>
          <a:srgbClr val="808080"/>
        </a:accent5>
        <a:accent6>
          <a:srgbClr val="808080"/>
        </a:accent6>
        <a:hlink>
          <a:srgbClr val="4d4d4d"/>
        </a:hlink>
        <a:folHlink>
          <a:srgbClr val="eaeaea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ff"/>
        </a:accent4>
        <a:accent5>
          <a:srgbClr val="0000ff"/>
        </a:accent5>
        <a:accent6>
          <a:srgbClr val="0000ff"/>
        </a:accent6>
        <a:hlink>
          <a:srgbClr val="cc00cc"/>
        </a:hlink>
        <a:folHlink>
          <a:srgbClr val="c0c0c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66ff"/>
        </a:accent4>
        <a:accent5>
          <a:srgbClr val="0066ff"/>
        </a:accent5>
        <a:accent6>
          <a:srgbClr val="0066ff"/>
        </a:accent6>
        <a:hlink>
          <a:srgbClr val="ff0000"/>
        </a:hlink>
        <a:folHlink>
          <a:srgbClr val="0099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99ffcc"/>
        </a:accent4>
        <a:accent5>
          <a:srgbClr val="99ffcc"/>
        </a:accent5>
        <a:accent6>
          <a:srgbClr val="99ffcc"/>
        </a:accent6>
        <a:hlink>
          <a:srgbClr val="cc00cc"/>
        </a:hlink>
        <a:folHlink>
          <a:srgbClr val="b2b2b2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</a:extraClrSchemeLst>
</a:theme>
</file>

<file path=ppt/theme/theme3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